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</p:sldMasterIdLst>
  <p:sldIdLst>
    <p:sldId id="265" r:id="rId2"/>
    <p:sldId id="267" r:id="rId3"/>
    <p:sldId id="268" r:id="rId4"/>
    <p:sldId id="269" r:id="rId5"/>
    <p:sldId id="310" r:id="rId6"/>
    <p:sldId id="277" r:id="rId7"/>
    <p:sldId id="321" r:id="rId8"/>
    <p:sldId id="266" r:id="rId9"/>
    <p:sldId id="257" r:id="rId10"/>
    <p:sldId id="311" r:id="rId11"/>
    <p:sldId id="316" r:id="rId12"/>
    <p:sldId id="315" r:id="rId13"/>
    <p:sldId id="314" r:id="rId14"/>
    <p:sldId id="313" r:id="rId15"/>
    <p:sldId id="312" r:id="rId16"/>
    <p:sldId id="297" r:id="rId17"/>
    <p:sldId id="298" r:id="rId18"/>
    <p:sldId id="299" r:id="rId19"/>
    <p:sldId id="300" r:id="rId20"/>
    <p:sldId id="301" r:id="rId21"/>
    <p:sldId id="317" r:id="rId22"/>
    <p:sldId id="303" r:id="rId23"/>
    <p:sldId id="304" r:id="rId24"/>
    <p:sldId id="305" r:id="rId25"/>
    <p:sldId id="318" r:id="rId26"/>
    <p:sldId id="306" r:id="rId27"/>
    <p:sldId id="307" r:id="rId28"/>
    <p:sldId id="308" r:id="rId29"/>
    <p:sldId id="322" r:id="rId30"/>
    <p:sldId id="309" r:id="rId31"/>
    <p:sldId id="32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800" autoAdjust="0"/>
  </p:normalViewPr>
  <p:slideViewPr>
    <p:cSldViewPr>
      <p:cViewPr varScale="1">
        <p:scale>
          <a:sx n="100" d="100"/>
          <a:sy n="100" d="100"/>
        </p:scale>
        <p:origin x="3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504FE-D8C2-45FB-A31A-E9729A80BFF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1A5D1-C6A4-4A95-B44E-9297E02AB08A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Коммуникативная</a:t>
          </a:r>
          <a:endParaRPr lang="ru-RU" sz="1400" b="1" dirty="0"/>
        </a:p>
      </dgm:t>
    </dgm:pt>
    <dgm:pt modelId="{1FDC922B-2A41-434C-B535-C116E8FF2A40}" type="parTrans" cxnId="{451B17D9-D051-4BD2-9B20-9AF944634BE5}">
      <dgm:prSet/>
      <dgm:spPr/>
      <dgm:t>
        <a:bodyPr/>
        <a:lstStyle/>
        <a:p>
          <a:endParaRPr lang="ru-RU" sz="1400" b="1"/>
        </a:p>
      </dgm:t>
    </dgm:pt>
    <dgm:pt modelId="{BB269D57-DB88-49E4-8395-AEECF51EE8BD}" type="sibTrans" cxnId="{451B17D9-D051-4BD2-9B20-9AF944634BE5}">
      <dgm:prSet custT="1"/>
      <dgm:spPr/>
      <dgm:t>
        <a:bodyPr/>
        <a:lstStyle/>
        <a:p>
          <a:endParaRPr lang="ru-RU" sz="1400" b="1"/>
        </a:p>
      </dgm:t>
    </dgm:pt>
    <dgm:pt modelId="{62801541-F32A-4584-8537-F3FE5BB822E3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Познавательно-исследовательская</a:t>
          </a:r>
          <a:endParaRPr lang="ru-RU" sz="1400" b="1" dirty="0"/>
        </a:p>
      </dgm:t>
    </dgm:pt>
    <dgm:pt modelId="{73956191-D5D0-4E7B-974F-9D12421B8EC5}" type="parTrans" cxnId="{D36CB1A6-4F0F-4D8C-AEC8-948CD4AF8177}">
      <dgm:prSet/>
      <dgm:spPr/>
      <dgm:t>
        <a:bodyPr/>
        <a:lstStyle/>
        <a:p>
          <a:endParaRPr lang="ru-RU" sz="1400" b="1"/>
        </a:p>
      </dgm:t>
    </dgm:pt>
    <dgm:pt modelId="{13AEEEA7-241D-40DF-AAA2-7878D5342F96}" type="sibTrans" cxnId="{D36CB1A6-4F0F-4D8C-AEC8-948CD4AF8177}">
      <dgm:prSet custT="1"/>
      <dgm:spPr/>
      <dgm:t>
        <a:bodyPr/>
        <a:lstStyle/>
        <a:p>
          <a:endParaRPr lang="ru-RU" sz="1400" b="1"/>
        </a:p>
      </dgm:t>
    </dgm:pt>
    <dgm:pt modelId="{BAEB45A2-59F0-47F1-BFB3-8754E6FBB34E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Восприятие </a:t>
          </a:r>
          <a:r>
            <a:rPr lang="ru-RU" sz="1400" b="1" dirty="0" err="1" smtClean="0"/>
            <a:t>худ.лит</a:t>
          </a:r>
          <a:r>
            <a:rPr lang="ru-RU" sz="1400" b="1" dirty="0" smtClean="0"/>
            <a:t>. и фольклор</a:t>
          </a:r>
          <a:endParaRPr lang="ru-RU" sz="1400" b="1" dirty="0"/>
        </a:p>
      </dgm:t>
    </dgm:pt>
    <dgm:pt modelId="{1D22D9D6-C089-4847-B80F-240426C9504A}" type="parTrans" cxnId="{55EE37B0-61E7-4B4D-A15F-1523C9D64EA1}">
      <dgm:prSet/>
      <dgm:spPr/>
      <dgm:t>
        <a:bodyPr/>
        <a:lstStyle/>
        <a:p>
          <a:endParaRPr lang="ru-RU" sz="1400" b="1"/>
        </a:p>
      </dgm:t>
    </dgm:pt>
    <dgm:pt modelId="{4988A572-6EB3-4925-BBB7-8293FE626E6B}" type="sibTrans" cxnId="{55EE37B0-61E7-4B4D-A15F-1523C9D64EA1}">
      <dgm:prSet custT="1"/>
      <dgm:spPr/>
      <dgm:t>
        <a:bodyPr/>
        <a:lstStyle/>
        <a:p>
          <a:endParaRPr lang="ru-RU" sz="1400" b="1"/>
        </a:p>
      </dgm:t>
    </dgm:pt>
    <dgm:pt modelId="{7112D5D8-BC0D-481D-A8A8-2484FE59D05E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Самообслуживание и </a:t>
          </a:r>
          <a:r>
            <a:rPr lang="ru-RU" sz="1400" b="1" dirty="0" err="1" smtClean="0"/>
            <a:t>элементарн</a:t>
          </a:r>
          <a:r>
            <a:rPr lang="ru-RU" sz="1400" b="1" dirty="0" smtClean="0"/>
            <a:t>. бытовой труд</a:t>
          </a:r>
          <a:endParaRPr lang="ru-RU" sz="1400" b="1" dirty="0"/>
        </a:p>
      </dgm:t>
    </dgm:pt>
    <dgm:pt modelId="{0788189A-1176-41E5-8150-96AE139E2EF0}" type="parTrans" cxnId="{C09D51F6-D03C-4B95-8E4C-8700615BDB77}">
      <dgm:prSet/>
      <dgm:spPr/>
      <dgm:t>
        <a:bodyPr/>
        <a:lstStyle/>
        <a:p>
          <a:endParaRPr lang="ru-RU" sz="1400" b="1"/>
        </a:p>
      </dgm:t>
    </dgm:pt>
    <dgm:pt modelId="{24FAE979-1ED8-45EB-8A49-188D02AEB794}" type="sibTrans" cxnId="{C09D51F6-D03C-4B95-8E4C-8700615BDB77}">
      <dgm:prSet custT="1"/>
      <dgm:spPr/>
      <dgm:t>
        <a:bodyPr/>
        <a:lstStyle/>
        <a:p>
          <a:endParaRPr lang="ru-RU" sz="1400" b="1"/>
        </a:p>
      </dgm:t>
    </dgm:pt>
    <dgm:pt modelId="{91B1D41C-59B2-4801-8766-7B696684AC3F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Конструирование</a:t>
          </a:r>
          <a:endParaRPr lang="ru-RU" sz="1400" b="1" dirty="0"/>
        </a:p>
      </dgm:t>
    </dgm:pt>
    <dgm:pt modelId="{96D96707-1FBC-46DB-B71C-921A2F4450D3}" type="parTrans" cxnId="{F6A52398-774D-40CE-B12D-B65FE61E8964}">
      <dgm:prSet/>
      <dgm:spPr/>
      <dgm:t>
        <a:bodyPr/>
        <a:lstStyle/>
        <a:p>
          <a:endParaRPr lang="ru-RU" sz="1400" b="1"/>
        </a:p>
      </dgm:t>
    </dgm:pt>
    <dgm:pt modelId="{72E4D314-EC9F-46D6-9379-7BEB9E76B46D}" type="sibTrans" cxnId="{F6A52398-774D-40CE-B12D-B65FE61E8964}">
      <dgm:prSet custT="1"/>
      <dgm:spPr/>
      <dgm:t>
        <a:bodyPr/>
        <a:lstStyle/>
        <a:p>
          <a:endParaRPr lang="ru-RU" sz="1400" b="1"/>
        </a:p>
      </dgm:t>
    </dgm:pt>
    <dgm:pt modelId="{D7963C83-011C-4C28-BB14-1E333C288AC1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Изобразительная</a:t>
          </a:r>
          <a:endParaRPr lang="ru-RU" sz="1400" b="1" dirty="0"/>
        </a:p>
      </dgm:t>
    </dgm:pt>
    <dgm:pt modelId="{2BD2A18D-CB6F-4F07-99A6-E7EEDC413F31}" type="parTrans" cxnId="{B9E8443E-B79B-4CF5-B92E-D0B6B604FC7E}">
      <dgm:prSet/>
      <dgm:spPr/>
      <dgm:t>
        <a:bodyPr/>
        <a:lstStyle/>
        <a:p>
          <a:endParaRPr lang="ru-RU" sz="1400" b="1"/>
        </a:p>
      </dgm:t>
    </dgm:pt>
    <dgm:pt modelId="{4E262BDC-8D50-4EAD-BE44-AF2253BAFFDF}" type="sibTrans" cxnId="{B9E8443E-B79B-4CF5-B92E-D0B6B604FC7E}">
      <dgm:prSet custT="1"/>
      <dgm:spPr/>
      <dgm:t>
        <a:bodyPr/>
        <a:lstStyle/>
        <a:p>
          <a:endParaRPr lang="ru-RU" sz="1400" b="1"/>
        </a:p>
      </dgm:t>
    </dgm:pt>
    <dgm:pt modelId="{92C6F683-BBD8-43BF-A772-83CD56AB33C1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Музыкальная</a:t>
          </a:r>
          <a:endParaRPr lang="ru-RU" sz="1400" b="1" dirty="0"/>
        </a:p>
      </dgm:t>
    </dgm:pt>
    <dgm:pt modelId="{D6218733-40B8-423D-9902-3A121D46E63D}" type="parTrans" cxnId="{5654EE5C-21D5-4D18-9F67-2F70D57B8644}">
      <dgm:prSet/>
      <dgm:spPr/>
      <dgm:t>
        <a:bodyPr/>
        <a:lstStyle/>
        <a:p>
          <a:endParaRPr lang="ru-RU" sz="1400" b="1"/>
        </a:p>
      </dgm:t>
    </dgm:pt>
    <dgm:pt modelId="{39A12968-7167-4DE8-A3CF-131662EDC780}" type="sibTrans" cxnId="{5654EE5C-21D5-4D18-9F67-2F70D57B8644}">
      <dgm:prSet custT="1"/>
      <dgm:spPr/>
      <dgm:t>
        <a:bodyPr/>
        <a:lstStyle/>
        <a:p>
          <a:endParaRPr lang="ru-RU" sz="1400" b="1"/>
        </a:p>
      </dgm:t>
    </dgm:pt>
    <dgm:pt modelId="{ECFD3429-051B-462C-A9DE-D5AFCADE5D3E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Двигательная</a:t>
          </a:r>
          <a:endParaRPr lang="ru-RU" sz="1400" b="1" dirty="0"/>
        </a:p>
      </dgm:t>
    </dgm:pt>
    <dgm:pt modelId="{2B037B0A-9FD0-4C97-B9F6-A8DCE20AA36F}" type="parTrans" cxnId="{B13D9788-76C7-4B56-A883-9921755FD378}">
      <dgm:prSet/>
      <dgm:spPr/>
      <dgm:t>
        <a:bodyPr/>
        <a:lstStyle/>
        <a:p>
          <a:endParaRPr lang="ru-RU" sz="1400" b="1"/>
        </a:p>
      </dgm:t>
    </dgm:pt>
    <dgm:pt modelId="{D355BCF5-0E0C-4A53-A178-401F3EF98851}" type="sibTrans" cxnId="{B13D9788-76C7-4B56-A883-9921755FD378}">
      <dgm:prSet custT="1"/>
      <dgm:spPr/>
      <dgm:t>
        <a:bodyPr/>
        <a:lstStyle/>
        <a:p>
          <a:endParaRPr lang="ru-RU" sz="1400" b="1"/>
        </a:p>
      </dgm:t>
    </dgm:pt>
    <dgm:pt modelId="{7D32DF45-A2E1-4E07-B6F3-73B26CB87243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/>
            <a:t>Игровая</a:t>
          </a:r>
          <a:endParaRPr lang="ru-RU" sz="1400" b="1" dirty="0"/>
        </a:p>
      </dgm:t>
    </dgm:pt>
    <dgm:pt modelId="{42529EE2-AF7E-432C-93F0-41AC2CADE136}" type="parTrans" cxnId="{11922B5D-7204-46B9-AD78-9EFE4DC3BC41}">
      <dgm:prSet/>
      <dgm:spPr/>
      <dgm:t>
        <a:bodyPr/>
        <a:lstStyle/>
        <a:p>
          <a:endParaRPr lang="ru-RU" sz="1400" b="1"/>
        </a:p>
      </dgm:t>
    </dgm:pt>
    <dgm:pt modelId="{F64C9B6B-7E72-4541-9836-EE6E7B8DAA12}" type="sibTrans" cxnId="{11922B5D-7204-46B9-AD78-9EFE4DC3BC41}">
      <dgm:prSet custT="1"/>
      <dgm:spPr/>
      <dgm:t>
        <a:bodyPr/>
        <a:lstStyle/>
        <a:p>
          <a:endParaRPr lang="ru-RU" sz="1400" b="1"/>
        </a:p>
      </dgm:t>
    </dgm:pt>
    <dgm:pt modelId="{1997D3EC-3DF2-4CF6-95B5-9BE635983D27}" type="pres">
      <dgm:prSet presAssocID="{02F504FE-D8C2-45FB-A31A-E9729A80BF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55161-911B-4ECF-B37E-F354CA49F4AC}" type="pres">
      <dgm:prSet presAssocID="{96B1A5D1-C6A4-4A95-B44E-9297E02AB08A}" presName="node" presStyleLbl="node1" presStyleIdx="0" presStyleCnt="9" custScaleX="183545" custScaleY="39335" custRadScaleRad="97672" custRadScaleInc="-29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B1A1C-888F-4A18-B305-05186C54013A}" type="pres">
      <dgm:prSet presAssocID="{BB269D57-DB88-49E4-8395-AEECF51EE8BD}" presName="sibTrans" presStyleLbl="sibTrans2D1" presStyleIdx="0" presStyleCnt="9"/>
      <dgm:spPr/>
      <dgm:t>
        <a:bodyPr/>
        <a:lstStyle/>
        <a:p>
          <a:endParaRPr lang="ru-RU"/>
        </a:p>
      </dgm:t>
    </dgm:pt>
    <dgm:pt modelId="{120E61EC-AD4D-4549-8AEE-C0DA41FFE438}" type="pres">
      <dgm:prSet presAssocID="{BB269D57-DB88-49E4-8395-AEECF51EE8BD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56447438-AF3A-4BC6-A23C-6DBB2F66A456}" type="pres">
      <dgm:prSet presAssocID="{62801541-F32A-4584-8537-F3FE5BB822E3}" presName="node" presStyleLbl="node1" presStyleIdx="1" presStyleCnt="9" custScaleX="190486" custScaleY="50779" custRadScaleRad="122542" custRadScaleInc="5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52E17-F067-4EF4-974E-970994AE5B02}" type="pres">
      <dgm:prSet presAssocID="{13AEEEA7-241D-40DF-AAA2-7878D5342F96}" presName="sibTrans" presStyleLbl="sibTrans2D1" presStyleIdx="1" presStyleCnt="9"/>
      <dgm:spPr/>
      <dgm:t>
        <a:bodyPr/>
        <a:lstStyle/>
        <a:p>
          <a:endParaRPr lang="ru-RU"/>
        </a:p>
      </dgm:t>
    </dgm:pt>
    <dgm:pt modelId="{63BD7893-6B71-4C1B-9FEF-7737F5564D1C}" type="pres">
      <dgm:prSet presAssocID="{13AEEEA7-241D-40DF-AAA2-7878D5342F96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6FA07D75-4228-4C11-A384-53D8FBF8F0A1}" type="pres">
      <dgm:prSet presAssocID="{BAEB45A2-59F0-47F1-BFB3-8754E6FBB34E}" presName="node" presStyleLbl="node1" presStyleIdx="2" presStyleCnt="9" custScaleX="158583" custScaleY="71614" custRadScaleRad="124828" custRadScaleInc="-22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5750-4389-4265-A40D-6F2A6FAF88D1}" type="pres">
      <dgm:prSet presAssocID="{4988A572-6EB3-4925-BBB7-8293FE626E6B}" presName="sibTrans" presStyleLbl="sibTrans2D1" presStyleIdx="2" presStyleCnt="9"/>
      <dgm:spPr/>
      <dgm:t>
        <a:bodyPr/>
        <a:lstStyle/>
        <a:p>
          <a:endParaRPr lang="ru-RU"/>
        </a:p>
      </dgm:t>
    </dgm:pt>
    <dgm:pt modelId="{07EEB5E3-EADE-4E28-B049-3E7FBB446888}" type="pres">
      <dgm:prSet presAssocID="{4988A572-6EB3-4925-BBB7-8293FE626E6B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4621A50B-E51B-4779-942C-3E08746BC11F}" type="pres">
      <dgm:prSet presAssocID="{7112D5D8-BC0D-481D-A8A8-2484FE59D05E}" presName="node" presStyleLbl="node1" presStyleIdx="3" presStyleCnt="9" custScaleX="204224" custScaleY="73619" custRadScaleRad="120395" custRadScaleInc="-19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B591D-430A-4132-81BA-FBCA996A8613}" type="pres">
      <dgm:prSet presAssocID="{24FAE979-1ED8-45EB-8A49-188D02AEB794}" presName="sibTrans" presStyleLbl="sibTrans2D1" presStyleIdx="3" presStyleCnt="9"/>
      <dgm:spPr/>
      <dgm:t>
        <a:bodyPr/>
        <a:lstStyle/>
        <a:p>
          <a:endParaRPr lang="ru-RU"/>
        </a:p>
      </dgm:t>
    </dgm:pt>
    <dgm:pt modelId="{DAADEC7F-26B6-4DB4-8B5B-1F99A21F344D}" type="pres">
      <dgm:prSet presAssocID="{24FAE979-1ED8-45EB-8A49-188D02AEB794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062BBFA8-98AA-4C9D-9C6D-22B041ECBE40}" type="pres">
      <dgm:prSet presAssocID="{91B1D41C-59B2-4801-8766-7B696684AC3F}" presName="node" presStyleLbl="node1" presStyleIdx="4" presStyleCnt="9" custScaleX="181834" custScaleY="46334" custRadScaleRad="108973" custRadScaleInc="-36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117DC-BE08-48B3-AA45-E6D801D0CBE2}" type="pres">
      <dgm:prSet presAssocID="{72E4D314-EC9F-46D6-9379-7BEB9E76B46D}" presName="sibTrans" presStyleLbl="sibTrans2D1" presStyleIdx="4" presStyleCnt="9"/>
      <dgm:spPr/>
      <dgm:t>
        <a:bodyPr/>
        <a:lstStyle/>
        <a:p>
          <a:endParaRPr lang="ru-RU"/>
        </a:p>
      </dgm:t>
    </dgm:pt>
    <dgm:pt modelId="{78DB5C82-E5C6-4F18-B34E-36177772C803}" type="pres">
      <dgm:prSet presAssocID="{72E4D314-EC9F-46D6-9379-7BEB9E76B46D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CDB37C67-1B75-48E0-8E6A-E963B248DADA}" type="pres">
      <dgm:prSet presAssocID="{D7963C83-011C-4C28-BB14-1E333C288AC1}" presName="node" presStyleLbl="node1" presStyleIdx="5" presStyleCnt="9" custScaleX="178794" custScaleY="51575" custRadScaleRad="109925" custRadScaleInc="38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93C5D-6FC2-40EA-80CB-116A28F7F7B0}" type="pres">
      <dgm:prSet presAssocID="{4E262BDC-8D50-4EAD-BE44-AF2253BAFFD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0CE240C1-FFF2-4423-A3B8-C4F0217CE2BC}" type="pres">
      <dgm:prSet presAssocID="{4E262BDC-8D50-4EAD-BE44-AF2253BAFFDF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9B70FF8-DC98-49EC-B1CB-FFE1C477E7AA}" type="pres">
      <dgm:prSet presAssocID="{92C6F683-BBD8-43BF-A772-83CD56AB33C1}" presName="node" presStyleLbl="node1" presStyleIdx="6" presStyleCnt="9" custScaleX="147588" custScaleY="63283" custRadScaleRad="109707" custRadScaleInc="13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387A9-7AD4-4632-B039-2DCA0EBA545C}" type="pres">
      <dgm:prSet presAssocID="{39A12968-7167-4DE8-A3CF-131662EDC780}" presName="sibTrans" presStyleLbl="sibTrans2D1" presStyleIdx="6" presStyleCnt="9"/>
      <dgm:spPr/>
      <dgm:t>
        <a:bodyPr/>
        <a:lstStyle/>
        <a:p>
          <a:endParaRPr lang="ru-RU"/>
        </a:p>
      </dgm:t>
    </dgm:pt>
    <dgm:pt modelId="{4A3774AF-B570-444D-8552-B9B4A028CB24}" type="pres">
      <dgm:prSet presAssocID="{39A12968-7167-4DE8-A3CF-131662EDC780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9763F56-2CCE-414F-825C-01E438E58DEC}" type="pres">
      <dgm:prSet presAssocID="{ECFD3429-051B-462C-A9DE-D5AFCADE5D3E}" presName="node" presStyleLbl="node1" presStyleIdx="7" presStyleCnt="9" custScaleX="136801" custScaleY="63282" custRadScaleRad="137123" custRadScaleInc="-1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DAB53-0C10-4869-B55E-05942E88CCA6}" type="pres">
      <dgm:prSet presAssocID="{D355BCF5-0E0C-4A53-A178-401F3EF98851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827E18A-33AC-4491-974D-B8A56934B8E6}" type="pres">
      <dgm:prSet presAssocID="{D355BCF5-0E0C-4A53-A178-401F3EF98851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7E274B05-6A91-4319-88C0-78E687C9D100}" type="pres">
      <dgm:prSet presAssocID="{7D32DF45-A2E1-4E07-B6F3-73B26CB87243}" presName="node" presStyleLbl="node1" presStyleIdx="8" presStyleCnt="9" custScaleY="56365" custRadScaleRad="126346" custRadScaleInc="-47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BE4DE-BD2F-4843-955C-A0D44729904B}" type="pres">
      <dgm:prSet presAssocID="{F64C9B6B-7E72-4541-9836-EE6E7B8DAA12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770C476-8089-48A3-BF6A-EC8DE6FEC5BC}" type="pres">
      <dgm:prSet presAssocID="{F64C9B6B-7E72-4541-9836-EE6E7B8DAA12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C09D51F6-D03C-4B95-8E4C-8700615BDB77}" srcId="{02F504FE-D8C2-45FB-A31A-E9729A80BFF4}" destId="{7112D5D8-BC0D-481D-A8A8-2484FE59D05E}" srcOrd="3" destOrd="0" parTransId="{0788189A-1176-41E5-8150-96AE139E2EF0}" sibTransId="{24FAE979-1ED8-45EB-8A49-188D02AEB794}"/>
    <dgm:cxn modelId="{5654EE5C-21D5-4D18-9F67-2F70D57B8644}" srcId="{02F504FE-D8C2-45FB-A31A-E9729A80BFF4}" destId="{92C6F683-BBD8-43BF-A772-83CD56AB33C1}" srcOrd="6" destOrd="0" parTransId="{D6218733-40B8-423D-9902-3A121D46E63D}" sibTransId="{39A12968-7167-4DE8-A3CF-131662EDC780}"/>
    <dgm:cxn modelId="{485F50C0-C74A-4352-ADC7-24BCFC394713}" type="presOf" srcId="{4E262BDC-8D50-4EAD-BE44-AF2253BAFFDF}" destId="{DB693C5D-6FC2-40EA-80CB-116A28F7F7B0}" srcOrd="0" destOrd="0" presId="urn:microsoft.com/office/officeart/2005/8/layout/cycle2"/>
    <dgm:cxn modelId="{97247F8B-70FD-4907-95CD-41312995380B}" type="presOf" srcId="{13AEEEA7-241D-40DF-AAA2-7878D5342F96}" destId="{FAA52E17-F067-4EF4-974E-970994AE5B02}" srcOrd="0" destOrd="0" presId="urn:microsoft.com/office/officeart/2005/8/layout/cycle2"/>
    <dgm:cxn modelId="{EFB92910-6FC8-4475-A779-EC1236F517C0}" type="presOf" srcId="{96B1A5D1-C6A4-4A95-B44E-9297E02AB08A}" destId="{A4255161-911B-4ECF-B37E-F354CA49F4AC}" srcOrd="0" destOrd="0" presId="urn:microsoft.com/office/officeart/2005/8/layout/cycle2"/>
    <dgm:cxn modelId="{A06332A6-82C2-49DA-885D-71FC6F4A3629}" type="presOf" srcId="{72E4D314-EC9F-46D6-9379-7BEB9E76B46D}" destId="{33D117DC-BE08-48B3-AA45-E6D801D0CBE2}" srcOrd="0" destOrd="0" presId="urn:microsoft.com/office/officeart/2005/8/layout/cycle2"/>
    <dgm:cxn modelId="{CB67C6E2-2E51-4348-9F97-FF1F46766148}" type="presOf" srcId="{02F504FE-D8C2-45FB-A31A-E9729A80BFF4}" destId="{1997D3EC-3DF2-4CF6-95B5-9BE635983D27}" srcOrd="0" destOrd="0" presId="urn:microsoft.com/office/officeart/2005/8/layout/cycle2"/>
    <dgm:cxn modelId="{A487FC3C-8678-4D37-8247-37A7AEDB9354}" type="presOf" srcId="{24FAE979-1ED8-45EB-8A49-188D02AEB794}" destId="{A43B591D-430A-4132-81BA-FBCA996A8613}" srcOrd="0" destOrd="0" presId="urn:microsoft.com/office/officeart/2005/8/layout/cycle2"/>
    <dgm:cxn modelId="{159A723F-8777-4254-81AF-01F1ACB73E1D}" type="presOf" srcId="{4988A572-6EB3-4925-BBB7-8293FE626E6B}" destId="{D3515750-4389-4265-A40D-6F2A6FAF88D1}" srcOrd="0" destOrd="0" presId="urn:microsoft.com/office/officeart/2005/8/layout/cycle2"/>
    <dgm:cxn modelId="{F90B6590-D30F-4AF1-8910-CB074D2A107E}" type="presOf" srcId="{7112D5D8-BC0D-481D-A8A8-2484FE59D05E}" destId="{4621A50B-E51B-4779-942C-3E08746BC11F}" srcOrd="0" destOrd="0" presId="urn:microsoft.com/office/officeart/2005/8/layout/cycle2"/>
    <dgm:cxn modelId="{776F3920-F2B3-4D66-96E6-C50529076236}" type="presOf" srcId="{39A12968-7167-4DE8-A3CF-131662EDC780}" destId="{BE1387A9-7AD4-4632-B039-2DCA0EBA545C}" srcOrd="0" destOrd="0" presId="urn:microsoft.com/office/officeart/2005/8/layout/cycle2"/>
    <dgm:cxn modelId="{0A528481-DFA0-49E8-A4D1-CD0FCC59728E}" type="presOf" srcId="{F64C9B6B-7E72-4541-9836-EE6E7B8DAA12}" destId="{A770C476-8089-48A3-BF6A-EC8DE6FEC5BC}" srcOrd="1" destOrd="0" presId="urn:microsoft.com/office/officeart/2005/8/layout/cycle2"/>
    <dgm:cxn modelId="{B13D9788-76C7-4B56-A883-9921755FD378}" srcId="{02F504FE-D8C2-45FB-A31A-E9729A80BFF4}" destId="{ECFD3429-051B-462C-A9DE-D5AFCADE5D3E}" srcOrd="7" destOrd="0" parTransId="{2B037B0A-9FD0-4C97-B9F6-A8DCE20AA36F}" sibTransId="{D355BCF5-0E0C-4A53-A178-401F3EF98851}"/>
    <dgm:cxn modelId="{451B17D9-D051-4BD2-9B20-9AF944634BE5}" srcId="{02F504FE-D8C2-45FB-A31A-E9729A80BFF4}" destId="{96B1A5D1-C6A4-4A95-B44E-9297E02AB08A}" srcOrd="0" destOrd="0" parTransId="{1FDC922B-2A41-434C-B535-C116E8FF2A40}" sibTransId="{BB269D57-DB88-49E4-8395-AEECF51EE8BD}"/>
    <dgm:cxn modelId="{0FD0C64E-83D0-4358-BD97-5A688E24B8A5}" type="presOf" srcId="{7D32DF45-A2E1-4E07-B6F3-73B26CB87243}" destId="{7E274B05-6A91-4319-88C0-78E687C9D100}" srcOrd="0" destOrd="0" presId="urn:microsoft.com/office/officeart/2005/8/layout/cycle2"/>
    <dgm:cxn modelId="{AA62AA93-142C-42EA-8E20-3F52B993E8CC}" type="presOf" srcId="{BAEB45A2-59F0-47F1-BFB3-8754E6FBB34E}" destId="{6FA07D75-4228-4C11-A384-53D8FBF8F0A1}" srcOrd="0" destOrd="0" presId="urn:microsoft.com/office/officeart/2005/8/layout/cycle2"/>
    <dgm:cxn modelId="{1D10CDFB-2F64-45C2-9FC2-C65433E29150}" type="presOf" srcId="{BB269D57-DB88-49E4-8395-AEECF51EE8BD}" destId="{120E61EC-AD4D-4549-8AEE-C0DA41FFE438}" srcOrd="1" destOrd="0" presId="urn:microsoft.com/office/officeart/2005/8/layout/cycle2"/>
    <dgm:cxn modelId="{9D97F883-7365-4390-BA8E-1BB39598A0ED}" type="presOf" srcId="{4E262BDC-8D50-4EAD-BE44-AF2253BAFFDF}" destId="{0CE240C1-FFF2-4423-A3B8-C4F0217CE2BC}" srcOrd="1" destOrd="0" presId="urn:microsoft.com/office/officeart/2005/8/layout/cycle2"/>
    <dgm:cxn modelId="{B9E8443E-B79B-4CF5-B92E-D0B6B604FC7E}" srcId="{02F504FE-D8C2-45FB-A31A-E9729A80BFF4}" destId="{D7963C83-011C-4C28-BB14-1E333C288AC1}" srcOrd="5" destOrd="0" parTransId="{2BD2A18D-CB6F-4F07-99A6-E7EEDC413F31}" sibTransId="{4E262BDC-8D50-4EAD-BE44-AF2253BAFFDF}"/>
    <dgm:cxn modelId="{22CC50F9-946A-43B5-80DC-66F442EB75A2}" type="presOf" srcId="{62801541-F32A-4584-8537-F3FE5BB822E3}" destId="{56447438-AF3A-4BC6-A23C-6DBB2F66A456}" srcOrd="0" destOrd="0" presId="urn:microsoft.com/office/officeart/2005/8/layout/cycle2"/>
    <dgm:cxn modelId="{EB782C17-A7E9-4020-A183-6B4B411F2A4B}" type="presOf" srcId="{39A12968-7167-4DE8-A3CF-131662EDC780}" destId="{4A3774AF-B570-444D-8552-B9B4A028CB24}" srcOrd="1" destOrd="0" presId="urn:microsoft.com/office/officeart/2005/8/layout/cycle2"/>
    <dgm:cxn modelId="{CEFD6A28-6716-4CAB-AAB5-E45572522FE2}" type="presOf" srcId="{72E4D314-EC9F-46D6-9379-7BEB9E76B46D}" destId="{78DB5C82-E5C6-4F18-B34E-36177772C803}" srcOrd="1" destOrd="0" presId="urn:microsoft.com/office/officeart/2005/8/layout/cycle2"/>
    <dgm:cxn modelId="{11922B5D-7204-46B9-AD78-9EFE4DC3BC41}" srcId="{02F504FE-D8C2-45FB-A31A-E9729A80BFF4}" destId="{7D32DF45-A2E1-4E07-B6F3-73B26CB87243}" srcOrd="8" destOrd="0" parTransId="{42529EE2-AF7E-432C-93F0-41AC2CADE136}" sibTransId="{F64C9B6B-7E72-4541-9836-EE6E7B8DAA12}"/>
    <dgm:cxn modelId="{4E379F99-9F1C-445D-B7E7-35369A5B0704}" type="presOf" srcId="{4988A572-6EB3-4925-BBB7-8293FE626E6B}" destId="{07EEB5E3-EADE-4E28-B049-3E7FBB446888}" srcOrd="1" destOrd="0" presId="urn:microsoft.com/office/officeart/2005/8/layout/cycle2"/>
    <dgm:cxn modelId="{2B328368-3830-4422-ADE6-B7C38039FCD1}" type="presOf" srcId="{F64C9B6B-7E72-4541-9836-EE6E7B8DAA12}" destId="{BFFBE4DE-BD2F-4843-955C-A0D44729904B}" srcOrd="0" destOrd="0" presId="urn:microsoft.com/office/officeart/2005/8/layout/cycle2"/>
    <dgm:cxn modelId="{1E03C94B-3BB0-4DCA-8539-DAF2398E7780}" type="presOf" srcId="{D355BCF5-0E0C-4A53-A178-401F3EF98851}" destId="{E827E18A-33AC-4491-974D-B8A56934B8E6}" srcOrd="1" destOrd="0" presId="urn:microsoft.com/office/officeart/2005/8/layout/cycle2"/>
    <dgm:cxn modelId="{F6A52398-774D-40CE-B12D-B65FE61E8964}" srcId="{02F504FE-D8C2-45FB-A31A-E9729A80BFF4}" destId="{91B1D41C-59B2-4801-8766-7B696684AC3F}" srcOrd="4" destOrd="0" parTransId="{96D96707-1FBC-46DB-B71C-921A2F4450D3}" sibTransId="{72E4D314-EC9F-46D6-9379-7BEB9E76B46D}"/>
    <dgm:cxn modelId="{CDF5B6D8-E7FE-42BA-8354-6D9554D20392}" type="presOf" srcId="{13AEEEA7-241D-40DF-AAA2-7878D5342F96}" destId="{63BD7893-6B71-4C1B-9FEF-7737F5564D1C}" srcOrd="1" destOrd="0" presId="urn:microsoft.com/office/officeart/2005/8/layout/cycle2"/>
    <dgm:cxn modelId="{2C17292D-325C-4C47-8BBC-A9A386ABBDAE}" type="presOf" srcId="{BB269D57-DB88-49E4-8395-AEECF51EE8BD}" destId="{1E1B1A1C-888F-4A18-B305-05186C54013A}" srcOrd="0" destOrd="0" presId="urn:microsoft.com/office/officeart/2005/8/layout/cycle2"/>
    <dgm:cxn modelId="{15EE9C1F-E3D4-4E2D-A952-C7A5881F1674}" type="presOf" srcId="{24FAE979-1ED8-45EB-8A49-188D02AEB794}" destId="{DAADEC7F-26B6-4DB4-8B5B-1F99A21F344D}" srcOrd="1" destOrd="0" presId="urn:microsoft.com/office/officeart/2005/8/layout/cycle2"/>
    <dgm:cxn modelId="{D36CB1A6-4F0F-4D8C-AEC8-948CD4AF8177}" srcId="{02F504FE-D8C2-45FB-A31A-E9729A80BFF4}" destId="{62801541-F32A-4584-8537-F3FE5BB822E3}" srcOrd="1" destOrd="0" parTransId="{73956191-D5D0-4E7B-974F-9D12421B8EC5}" sibTransId="{13AEEEA7-241D-40DF-AAA2-7878D5342F96}"/>
    <dgm:cxn modelId="{EC2EC691-60C2-4873-9101-256E4DA77A64}" type="presOf" srcId="{D7963C83-011C-4C28-BB14-1E333C288AC1}" destId="{CDB37C67-1B75-48E0-8E6A-E963B248DADA}" srcOrd="0" destOrd="0" presId="urn:microsoft.com/office/officeart/2005/8/layout/cycle2"/>
    <dgm:cxn modelId="{1B1AC0D9-CE39-4898-8DA8-B45CFB0D1D20}" type="presOf" srcId="{D355BCF5-0E0C-4A53-A178-401F3EF98851}" destId="{5A3DAB53-0C10-4869-B55E-05942E88CCA6}" srcOrd="0" destOrd="0" presId="urn:microsoft.com/office/officeart/2005/8/layout/cycle2"/>
    <dgm:cxn modelId="{7F6D594D-E467-4F99-8D19-0BD5A02CAC49}" type="presOf" srcId="{92C6F683-BBD8-43BF-A772-83CD56AB33C1}" destId="{49B70FF8-DC98-49EC-B1CB-FFE1C477E7AA}" srcOrd="0" destOrd="0" presId="urn:microsoft.com/office/officeart/2005/8/layout/cycle2"/>
    <dgm:cxn modelId="{55EE37B0-61E7-4B4D-A15F-1523C9D64EA1}" srcId="{02F504FE-D8C2-45FB-A31A-E9729A80BFF4}" destId="{BAEB45A2-59F0-47F1-BFB3-8754E6FBB34E}" srcOrd="2" destOrd="0" parTransId="{1D22D9D6-C089-4847-B80F-240426C9504A}" sibTransId="{4988A572-6EB3-4925-BBB7-8293FE626E6B}"/>
    <dgm:cxn modelId="{5B6B099D-CDA7-4D6E-B80B-B88F15A127CA}" type="presOf" srcId="{91B1D41C-59B2-4801-8766-7B696684AC3F}" destId="{062BBFA8-98AA-4C9D-9C6D-22B041ECBE40}" srcOrd="0" destOrd="0" presId="urn:microsoft.com/office/officeart/2005/8/layout/cycle2"/>
    <dgm:cxn modelId="{97A08090-4E17-4260-8BEE-75D2768A0FF0}" type="presOf" srcId="{ECFD3429-051B-462C-A9DE-D5AFCADE5D3E}" destId="{E9763F56-2CCE-414F-825C-01E438E58DEC}" srcOrd="0" destOrd="0" presId="urn:microsoft.com/office/officeart/2005/8/layout/cycle2"/>
    <dgm:cxn modelId="{7893A7CA-E123-4D7A-A7D4-51121C6A329E}" type="presParOf" srcId="{1997D3EC-3DF2-4CF6-95B5-9BE635983D27}" destId="{A4255161-911B-4ECF-B37E-F354CA49F4AC}" srcOrd="0" destOrd="0" presId="urn:microsoft.com/office/officeart/2005/8/layout/cycle2"/>
    <dgm:cxn modelId="{2114042A-07DF-4312-B2C5-BCDDA0C90863}" type="presParOf" srcId="{1997D3EC-3DF2-4CF6-95B5-9BE635983D27}" destId="{1E1B1A1C-888F-4A18-B305-05186C54013A}" srcOrd="1" destOrd="0" presId="urn:microsoft.com/office/officeart/2005/8/layout/cycle2"/>
    <dgm:cxn modelId="{426E03A9-4F1D-4D67-BCA6-950AE93CBC8A}" type="presParOf" srcId="{1E1B1A1C-888F-4A18-B305-05186C54013A}" destId="{120E61EC-AD4D-4549-8AEE-C0DA41FFE438}" srcOrd="0" destOrd="0" presId="urn:microsoft.com/office/officeart/2005/8/layout/cycle2"/>
    <dgm:cxn modelId="{DB1BD6AE-EBD7-4ACF-9766-28EC6C0CE9D5}" type="presParOf" srcId="{1997D3EC-3DF2-4CF6-95B5-9BE635983D27}" destId="{56447438-AF3A-4BC6-A23C-6DBB2F66A456}" srcOrd="2" destOrd="0" presId="urn:microsoft.com/office/officeart/2005/8/layout/cycle2"/>
    <dgm:cxn modelId="{77A44E45-08C9-46A0-9F64-D5E26B17AE55}" type="presParOf" srcId="{1997D3EC-3DF2-4CF6-95B5-9BE635983D27}" destId="{FAA52E17-F067-4EF4-974E-970994AE5B02}" srcOrd="3" destOrd="0" presId="urn:microsoft.com/office/officeart/2005/8/layout/cycle2"/>
    <dgm:cxn modelId="{9F6BA728-B48B-4870-8E8F-BED444AA9B28}" type="presParOf" srcId="{FAA52E17-F067-4EF4-974E-970994AE5B02}" destId="{63BD7893-6B71-4C1B-9FEF-7737F5564D1C}" srcOrd="0" destOrd="0" presId="urn:microsoft.com/office/officeart/2005/8/layout/cycle2"/>
    <dgm:cxn modelId="{07A707B7-3C6F-4C56-9434-9C733970BFA9}" type="presParOf" srcId="{1997D3EC-3DF2-4CF6-95B5-9BE635983D27}" destId="{6FA07D75-4228-4C11-A384-53D8FBF8F0A1}" srcOrd="4" destOrd="0" presId="urn:microsoft.com/office/officeart/2005/8/layout/cycle2"/>
    <dgm:cxn modelId="{86A07DDB-94E2-42B6-A2BE-A92EA45A9DA8}" type="presParOf" srcId="{1997D3EC-3DF2-4CF6-95B5-9BE635983D27}" destId="{D3515750-4389-4265-A40D-6F2A6FAF88D1}" srcOrd="5" destOrd="0" presId="urn:microsoft.com/office/officeart/2005/8/layout/cycle2"/>
    <dgm:cxn modelId="{A4B47E76-B413-40DF-B2B8-AE86DD41062F}" type="presParOf" srcId="{D3515750-4389-4265-A40D-6F2A6FAF88D1}" destId="{07EEB5E3-EADE-4E28-B049-3E7FBB446888}" srcOrd="0" destOrd="0" presId="urn:microsoft.com/office/officeart/2005/8/layout/cycle2"/>
    <dgm:cxn modelId="{795C76CA-0358-46C0-A344-41F0DA515FF6}" type="presParOf" srcId="{1997D3EC-3DF2-4CF6-95B5-9BE635983D27}" destId="{4621A50B-E51B-4779-942C-3E08746BC11F}" srcOrd="6" destOrd="0" presId="urn:microsoft.com/office/officeart/2005/8/layout/cycle2"/>
    <dgm:cxn modelId="{663FE71C-AB96-4E3D-94A9-2F574E574A3C}" type="presParOf" srcId="{1997D3EC-3DF2-4CF6-95B5-9BE635983D27}" destId="{A43B591D-430A-4132-81BA-FBCA996A8613}" srcOrd="7" destOrd="0" presId="urn:microsoft.com/office/officeart/2005/8/layout/cycle2"/>
    <dgm:cxn modelId="{47279881-4AC8-463D-BB73-A820557CDF25}" type="presParOf" srcId="{A43B591D-430A-4132-81BA-FBCA996A8613}" destId="{DAADEC7F-26B6-4DB4-8B5B-1F99A21F344D}" srcOrd="0" destOrd="0" presId="urn:microsoft.com/office/officeart/2005/8/layout/cycle2"/>
    <dgm:cxn modelId="{BF5A387B-1B6B-426E-BCC6-B251A7FCCCA9}" type="presParOf" srcId="{1997D3EC-3DF2-4CF6-95B5-9BE635983D27}" destId="{062BBFA8-98AA-4C9D-9C6D-22B041ECBE40}" srcOrd="8" destOrd="0" presId="urn:microsoft.com/office/officeart/2005/8/layout/cycle2"/>
    <dgm:cxn modelId="{7C477EE1-321D-4651-B49B-8EF974A19356}" type="presParOf" srcId="{1997D3EC-3DF2-4CF6-95B5-9BE635983D27}" destId="{33D117DC-BE08-48B3-AA45-E6D801D0CBE2}" srcOrd="9" destOrd="0" presId="urn:microsoft.com/office/officeart/2005/8/layout/cycle2"/>
    <dgm:cxn modelId="{272A33AF-5AF0-4E42-9D30-EBF3CE2A6258}" type="presParOf" srcId="{33D117DC-BE08-48B3-AA45-E6D801D0CBE2}" destId="{78DB5C82-E5C6-4F18-B34E-36177772C803}" srcOrd="0" destOrd="0" presId="urn:microsoft.com/office/officeart/2005/8/layout/cycle2"/>
    <dgm:cxn modelId="{F22A333F-9A5D-4A78-9BB3-8AB76A0D1944}" type="presParOf" srcId="{1997D3EC-3DF2-4CF6-95B5-9BE635983D27}" destId="{CDB37C67-1B75-48E0-8E6A-E963B248DADA}" srcOrd="10" destOrd="0" presId="urn:microsoft.com/office/officeart/2005/8/layout/cycle2"/>
    <dgm:cxn modelId="{629F766E-BAAD-48D1-9F4E-F430FBFA9805}" type="presParOf" srcId="{1997D3EC-3DF2-4CF6-95B5-9BE635983D27}" destId="{DB693C5D-6FC2-40EA-80CB-116A28F7F7B0}" srcOrd="11" destOrd="0" presId="urn:microsoft.com/office/officeart/2005/8/layout/cycle2"/>
    <dgm:cxn modelId="{8EBB65C2-13E6-4470-A140-53E23BB0197A}" type="presParOf" srcId="{DB693C5D-6FC2-40EA-80CB-116A28F7F7B0}" destId="{0CE240C1-FFF2-4423-A3B8-C4F0217CE2BC}" srcOrd="0" destOrd="0" presId="urn:microsoft.com/office/officeart/2005/8/layout/cycle2"/>
    <dgm:cxn modelId="{22B129BD-7C00-4B97-8AF1-64C12047A20A}" type="presParOf" srcId="{1997D3EC-3DF2-4CF6-95B5-9BE635983D27}" destId="{49B70FF8-DC98-49EC-B1CB-FFE1C477E7AA}" srcOrd="12" destOrd="0" presId="urn:microsoft.com/office/officeart/2005/8/layout/cycle2"/>
    <dgm:cxn modelId="{00F4109C-3484-4078-94D7-B34E195A2570}" type="presParOf" srcId="{1997D3EC-3DF2-4CF6-95B5-9BE635983D27}" destId="{BE1387A9-7AD4-4632-B039-2DCA0EBA545C}" srcOrd="13" destOrd="0" presId="urn:microsoft.com/office/officeart/2005/8/layout/cycle2"/>
    <dgm:cxn modelId="{CF9456C7-4D15-4979-9D4D-8400C2E434C9}" type="presParOf" srcId="{BE1387A9-7AD4-4632-B039-2DCA0EBA545C}" destId="{4A3774AF-B570-444D-8552-B9B4A028CB24}" srcOrd="0" destOrd="0" presId="urn:microsoft.com/office/officeart/2005/8/layout/cycle2"/>
    <dgm:cxn modelId="{067D7D05-B351-4DAE-AC28-DBEC8F4DB54D}" type="presParOf" srcId="{1997D3EC-3DF2-4CF6-95B5-9BE635983D27}" destId="{E9763F56-2CCE-414F-825C-01E438E58DEC}" srcOrd="14" destOrd="0" presId="urn:microsoft.com/office/officeart/2005/8/layout/cycle2"/>
    <dgm:cxn modelId="{9699ABF2-72AD-4114-A887-F60D39AA2F11}" type="presParOf" srcId="{1997D3EC-3DF2-4CF6-95B5-9BE635983D27}" destId="{5A3DAB53-0C10-4869-B55E-05942E88CCA6}" srcOrd="15" destOrd="0" presId="urn:microsoft.com/office/officeart/2005/8/layout/cycle2"/>
    <dgm:cxn modelId="{F9D99215-0335-441D-A0C4-E90B695ED354}" type="presParOf" srcId="{5A3DAB53-0C10-4869-B55E-05942E88CCA6}" destId="{E827E18A-33AC-4491-974D-B8A56934B8E6}" srcOrd="0" destOrd="0" presId="urn:microsoft.com/office/officeart/2005/8/layout/cycle2"/>
    <dgm:cxn modelId="{F458DB2E-3749-463A-8EBD-85F51233A174}" type="presParOf" srcId="{1997D3EC-3DF2-4CF6-95B5-9BE635983D27}" destId="{7E274B05-6A91-4319-88C0-78E687C9D100}" srcOrd="16" destOrd="0" presId="urn:microsoft.com/office/officeart/2005/8/layout/cycle2"/>
    <dgm:cxn modelId="{1A0BB195-1298-4165-87C1-08833B813BC9}" type="presParOf" srcId="{1997D3EC-3DF2-4CF6-95B5-9BE635983D27}" destId="{BFFBE4DE-BD2F-4843-955C-A0D44729904B}" srcOrd="17" destOrd="0" presId="urn:microsoft.com/office/officeart/2005/8/layout/cycle2"/>
    <dgm:cxn modelId="{07CAA170-8CBB-4645-B203-52D0D468F79D}" type="presParOf" srcId="{BFFBE4DE-BD2F-4843-955C-A0D44729904B}" destId="{A770C476-8089-48A3-BF6A-EC8DE6FEC5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26A1A-73EB-491D-9110-11BB950690D6}" type="doc">
      <dgm:prSet loTypeId="urn:microsoft.com/office/officeart/2005/8/layout/radial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FD7BBC8-90E4-4E3C-9B63-BCC4FDB10D1B}">
      <dgm:prSet phldrT="[Текст]" custT="1"/>
      <dgm:spPr/>
      <dgm:t>
        <a:bodyPr/>
        <a:lstStyle/>
        <a:p>
          <a:r>
            <a:rPr lang="ru-RU" sz="1400" b="1" dirty="0" smtClean="0"/>
            <a:t>Области</a:t>
          </a:r>
          <a:endParaRPr lang="ru-RU" sz="1400" b="1" dirty="0"/>
        </a:p>
      </dgm:t>
    </dgm:pt>
    <dgm:pt modelId="{A37BAAA4-2329-4DEA-9AEF-646098D61786}" type="parTrans" cxnId="{DECC06CE-A7A3-4104-BF29-D1C1DE7E68E8}">
      <dgm:prSet/>
      <dgm:spPr/>
      <dgm:t>
        <a:bodyPr/>
        <a:lstStyle/>
        <a:p>
          <a:endParaRPr lang="ru-RU" sz="1400" b="1"/>
        </a:p>
      </dgm:t>
    </dgm:pt>
    <dgm:pt modelId="{6E27C0A5-0A9E-4E4C-8DB1-F9A29428060C}" type="sibTrans" cxnId="{DECC06CE-A7A3-4104-BF29-D1C1DE7E68E8}">
      <dgm:prSet/>
      <dgm:spPr/>
      <dgm:t>
        <a:bodyPr/>
        <a:lstStyle/>
        <a:p>
          <a:endParaRPr lang="ru-RU" sz="1400" b="1"/>
        </a:p>
      </dgm:t>
    </dgm:pt>
    <dgm:pt modelId="{DBD351D4-573A-4B75-A1B9-2D0BF19E2568}">
      <dgm:prSet phldrT="[Текст]" custT="1"/>
      <dgm:spPr/>
      <dgm:t>
        <a:bodyPr/>
        <a:lstStyle/>
        <a:p>
          <a:r>
            <a:rPr lang="ru-RU" sz="1400" b="1" dirty="0" smtClean="0"/>
            <a:t>Социально-коммуникативное развитие</a:t>
          </a:r>
          <a:endParaRPr lang="ru-RU" sz="1400" b="1" dirty="0"/>
        </a:p>
      </dgm:t>
    </dgm:pt>
    <dgm:pt modelId="{2E014C26-B46A-4B4A-B5CB-BD10B532AA1F}" type="parTrans" cxnId="{4E7624CA-36AC-4430-8FE7-EF350DA22985}">
      <dgm:prSet custT="1"/>
      <dgm:spPr/>
      <dgm:t>
        <a:bodyPr/>
        <a:lstStyle/>
        <a:p>
          <a:endParaRPr lang="ru-RU" sz="1400" b="1"/>
        </a:p>
      </dgm:t>
    </dgm:pt>
    <dgm:pt modelId="{CA4842F6-D075-41F0-AA29-4A18E23353D7}" type="sibTrans" cxnId="{4E7624CA-36AC-4430-8FE7-EF350DA22985}">
      <dgm:prSet/>
      <dgm:spPr/>
      <dgm:t>
        <a:bodyPr/>
        <a:lstStyle/>
        <a:p>
          <a:endParaRPr lang="ru-RU" sz="1400" b="1"/>
        </a:p>
      </dgm:t>
    </dgm:pt>
    <dgm:pt modelId="{90473416-C01F-4EF0-B3EB-C93675B9E411}">
      <dgm:prSet phldrT="[Текст]" custT="1"/>
      <dgm:spPr/>
      <dgm:t>
        <a:bodyPr/>
        <a:lstStyle/>
        <a:p>
          <a:r>
            <a:rPr lang="ru-RU" sz="1400" b="1" dirty="0" smtClean="0"/>
            <a:t>Познавательное развитие</a:t>
          </a:r>
          <a:endParaRPr lang="ru-RU" sz="1400" b="1" dirty="0"/>
        </a:p>
      </dgm:t>
    </dgm:pt>
    <dgm:pt modelId="{06D0DB51-E4F3-4F7F-86D3-505A954F49B8}" type="parTrans" cxnId="{B89F8609-A579-496C-A804-0BE3D79A7916}">
      <dgm:prSet custT="1"/>
      <dgm:spPr/>
      <dgm:t>
        <a:bodyPr/>
        <a:lstStyle/>
        <a:p>
          <a:endParaRPr lang="ru-RU" sz="1400" b="1"/>
        </a:p>
      </dgm:t>
    </dgm:pt>
    <dgm:pt modelId="{50BD41E6-886B-46A4-85E7-D97885D03EA0}" type="sibTrans" cxnId="{B89F8609-A579-496C-A804-0BE3D79A7916}">
      <dgm:prSet/>
      <dgm:spPr/>
      <dgm:t>
        <a:bodyPr/>
        <a:lstStyle/>
        <a:p>
          <a:endParaRPr lang="ru-RU" sz="1400" b="1"/>
        </a:p>
      </dgm:t>
    </dgm:pt>
    <dgm:pt modelId="{14C297FC-9D41-408F-B7BE-3F860746F96A}">
      <dgm:prSet phldrT="[Текст]" custT="1"/>
      <dgm:spPr/>
      <dgm:t>
        <a:bodyPr/>
        <a:lstStyle/>
        <a:p>
          <a:r>
            <a:rPr lang="ru-RU" sz="1400" b="1" dirty="0" smtClean="0"/>
            <a:t>Художественно-эстетическое развитие</a:t>
          </a:r>
          <a:endParaRPr lang="ru-RU" sz="1400" b="1" dirty="0"/>
        </a:p>
      </dgm:t>
    </dgm:pt>
    <dgm:pt modelId="{8A452EBC-2EA9-4B4B-8DF6-C878FA647077}" type="parTrans" cxnId="{E487A4F2-D5D5-4919-9120-6DDB876A8243}">
      <dgm:prSet custT="1"/>
      <dgm:spPr/>
      <dgm:t>
        <a:bodyPr/>
        <a:lstStyle/>
        <a:p>
          <a:endParaRPr lang="ru-RU" sz="1400" b="1"/>
        </a:p>
      </dgm:t>
    </dgm:pt>
    <dgm:pt modelId="{64C45DB6-8A06-4F75-A27B-2AAF4E4DBA2D}" type="sibTrans" cxnId="{E487A4F2-D5D5-4919-9120-6DDB876A8243}">
      <dgm:prSet/>
      <dgm:spPr/>
      <dgm:t>
        <a:bodyPr/>
        <a:lstStyle/>
        <a:p>
          <a:endParaRPr lang="ru-RU" sz="1400" b="1"/>
        </a:p>
      </dgm:t>
    </dgm:pt>
    <dgm:pt modelId="{0935FD7C-D261-454D-8605-DB405DD56299}">
      <dgm:prSet phldrT="[Текст]" custT="1"/>
      <dgm:spPr/>
      <dgm:t>
        <a:bodyPr/>
        <a:lstStyle/>
        <a:p>
          <a:r>
            <a:rPr lang="ru-RU" sz="1400" b="1" dirty="0" smtClean="0"/>
            <a:t>Физическое развитие</a:t>
          </a:r>
          <a:endParaRPr lang="ru-RU" sz="1400" b="1" dirty="0"/>
        </a:p>
      </dgm:t>
    </dgm:pt>
    <dgm:pt modelId="{46EDC201-1297-43CC-8642-E3CFBEFC69A7}" type="parTrans" cxnId="{FCCA3A0D-8F94-4226-A259-B25D4A1244A2}">
      <dgm:prSet custT="1"/>
      <dgm:spPr/>
      <dgm:t>
        <a:bodyPr/>
        <a:lstStyle/>
        <a:p>
          <a:endParaRPr lang="ru-RU" sz="1400" b="1"/>
        </a:p>
      </dgm:t>
    </dgm:pt>
    <dgm:pt modelId="{96A4CA51-47D2-435E-8612-55DD537ECECC}" type="sibTrans" cxnId="{FCCA3A0D-8F94-4226-A259-B25D4A1244A2}">
      <dgm:prSet/>
      <dgm:spPr/>
      <dgm:t>
        <a:bodyPr/>
        <a:lstStyle/>
        <a:p>
          <a:endParaRPr lang="ru-RU" sz="1400" b="1"/>
        </a:p>
      </dgm:t>
    </dgm:pt>
    <dgm:pt modelId="{D41086DF-DF6F-447F-A1D2-4A6E5DA6EB92}">
      <dgm:prSet phldrT="[Текст]" custT="1"/>
      <dgm:spPr/>
      <dgm:t>
        <a:bodyPr/>
        <a:lstStyle/>
        <a:p>
          <a:r>
            <a:rPr lang="ru-RU" sz="1400" b="1" dirty="0" smtClean="0"/>
            <a:t>Речевое развитие</a:t>
          </a:r>
          <a:endParaRPr lang="ru-RU" sz="1400" b="1" dirty="0"/>
        </a:p>
      </dgm:t>
    </dgm:pt>
    <dgm:pt modelId="{0CF0A83E-23BE-4A4A-9E31-628D950F7309}" type="parTrans" cxnId="{F1A6BF2E-E07C-4616-A9D6-A21C72195B5D}">
      <dgm:prSet/>
      <dgm:spPr/>
      <dgm:t>
        <a:bodyPr/>
        <a:lstStyle/>
        <a:p>
          <a:endParaRPr lang="ru-RU" b="1"/>
        </a:p>
      </dgm:t>
    </dgm:pt>
    <dgm:pt modelId="{B55BF558-42D5-4C94-9C7B-51DC3CF57985}" type="sibTrans" cxnId="{F1A6BF2E-E07C-4616-A9D6-A21C72195B5D}">
      <dgm:prSet/>
      <dgm:spPr/>
      <dgm:t>
        <a:bodyPr/>
        <a:lstStyle/>
        <a:p>
          <a:endParaRPr lang="ru-RU" b="1"/>
        </a:p>
      </dgm:t>
    </dgm:pt>
    <dgm:pt modelId="{A478849C-2528-458C-839B-CE9D7E950B06}" type="pres">
      <dgm:prSet presAssocID="{FCD26A1A-73EB-491D-9110-11BB950690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48BF0-443D-4863-A40F-DC6B00D9D1FA}" type="pres">
      <dgm:prSet presAssocID="{FFD7BBC8-90E4-4E3C-9B63-BCC4FDB10D1B}" presName="centerShape" presStyleLbl="node0" presStyleIdx="0" presStyleCnt="1" custLinFactNeighborX="-1853" custLinFactNeighborY="4525"/>
      <dgm:spPr/>
      <dgm:t>
        <a:bodyPr/>
        <a:lstStyle/>
        <a:p>
          <a:endParaRPr lang="ru-RU"/>
        </a:p>
      </dgm:t>
    </dgm:pt>
    <dgm:pt modelId="{09258D60-AF41-4E8E-BDB5-4965C8DA5665}" type="pres">
      <dgm:prSet presAssocID="{2E014C26-B46A-4B4A-B5CB-BD10B532AA1F}" presName="Name9" presStyleLbl="parChTrans1D2" presStyleIdx="0" presStyleCnt="5"/>
      <dgm:spPr/>
      <dgm:t>
        <a:bodyPr/>
        <a:lstStyle/>
        <a:p>
          <a:endParaRPr lang="ru-RU"/>
        </a:p>
      </dgm:t>
    </dgm:pt>
    <dgm:pt modelId="{7B4B32DD-56B1-4F1C-BEC6-5AADC46A3AA0}" type="pres">
      <dgm:prSet presAssocID="{2E014C26-B46A-4B4A-B5CB-BD10B532AA1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2F3F715F-633B-4AD2-BF95-29C729F5968A}" type="pres">
      <dgm:prSet presAssocID="{DBD351D4-573A-4B75-A1B9-2D0BF19E2568}" presName="node" presStyleLbl="node1" presStyleIdx="0" presStyleCnt="5" custScaleX="182965" custScaleY="51549" custRadScaleRad="76015" custRadScaleInc="-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C1439-6E1B-4300-966B-CFC670523E7E}" type="pres">
      <dgm:prSet presAssocID="{06D0DB51-E4F3-4F7F-86D3-505A954F49B8}" presName="Name9" presStyleLbl="parChTrans1D2" presStyleIdx="1" presStyleCnt="5"/>
      <dgm:spPr/>
      <dgm:t>
        <a:bodyPr/>
        <a:lstStyle/>
        <a:p>
          <a:endParaRPr lang="ru-RU"/>
        </a:p>
      </dgm:t>
    </dgm:pt>
    <dgm:pt modelId="{D0263C21-C952-4B18-A676-A791C587C1D2}" type="pres">
      <dgm:prSet presAssocID="{06D0DB51-E4F3-4F7F-86D3-505A954F49B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739C4AE-B596-4FF9-906C-91F7770160FA}" type="pres">
      <dgm:prSet presAssocID="{90473416-C01F-4EF0-B3EB-C93675B9E411}" presName="node" presStyleLbl="node1" presStyleIdx="1" presStyleCnt="5" custScaleX="102877" custScaleY="76750" custRadScaleRad="92071" custRadScaleInc="37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C62D-8C26-4F79-8A65-523CD04BA0F7}" type="pres">
      <dgm:prSet presAssocID="{8A452EBC-2EA9-4B4B-8DF6-C878FA647077}" presName="Name9" presStyleLbl="parChTrans1D2" presStyleIdx="2" presStyleCnt="5"/>
      <dgm:spPr/>
      <dgm:t>
        <a:bodyPr/>
        <a:lstStyle/>
        <a:p>
          <a:endParaRPr lang="ru-RU"/>
        </a:p>
      </dgm:t>
    </dgm:pt>
    <dgm:pt modelId="{AFA03657-C8A2-4F8C-86A6-173E98E43231}" type="pres">
      <dgm:prSet presAssocID="{8A452EBC-2EA9-4B4B-8DF6-C878FA64707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4CEED4E-A302-4200-962D-D490AE750987}" type="pres">
      <dgm:prSet presAssocID="{14C297FC-9D41-408F-B7BE-3F860746F96A}" presName="node" presStyleLbl="node1" presStyleIdx="2" presStyleCnt="5" custScaleX="149493" custScaleY="63214" custRadScaleRad="82825" custRadScaleInc="27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78DA-8B18-40D7-8464-B56482765DAA}" type="pres">
      <dgm:prSet presAssocID="{46EDC201-1297-43CC-8642-E3CFBEFC69A7}" presName="Name9" presStyleLbl="parChTrans1D2" presStyleIdx="3" presStyleCnt="5"/>
      <dgm:spPr/>
      <dgm:t>
        <a:bodyPr/>
        <a:lstStyle/>
        <a:p>
          <a:endParaRPr lang="ru-RU"/>
        </a:p>
      </dgm:t>
    </dgm:pt>
    <dgm:pt modelId="{1EDADFE7-6994-4412-AB60-8D9148AD4F93}" type="pres">
      <dgm:prSet presAssocID="{46EDC201-1297-43CC-8642-E3CFBEFC69A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BC72126-C9A1-470C-B97F-5DC52CB7CCDB}" type="pres">
      <dgm:prSet presAssocID="{0935FD7C-D261-454D-8605-DB405DD56299}" presName="node" presStyleLbl="node1" presStyleIdx="3" presStyleCnt="5" custScaleX="112819" custScaleY="58033" custRadScaleRad="93771" custRadScaleInc="70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646AD-7F5E-4C44-A6B2-C3064BF121A0}" type="pres">
      <dgm:prSet presAssocID="{0CF0A83E-23BE-4A4A-9E31-628D950F7309}" presName="Name9" presStyleLbl="parChTrans1D2" presStyleIdx="4" presStyleCnt="5"/>
      <dgm:spPr/>
      <dgm:t>
        <a:bodyPr/>
        <a:lstStyle/>
        <a:p>
          <a:endParaRPr lang="ru-RU"/>
        </a:p>
      </dgm:t>
    </dgm:pt>
    <dgm:pt modelId="{1F44FA61-7636-48C3-8E10-9F3F2B371626}" type="pres">
      <dgm:prSet presAssocID="{0CF0A83E-23BE-4A4A-9E31-628D950F730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A595C08-8C5B-4F65-9D0D-65A9986E4064}" type="pres">
      <dgm:prSet presAssocID="{D41086DF-DF6F-447F-A1D2-4A6E5DA6EB92}" presName="node" presStyleLbl="node1" presStyleIdx="4" presStyleCnt="5" custScaleY="6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CF1E4-D2CD-4360-972A-BF192B02E647}" type="presOf" srcId="{D41086DF-DF6F-447F-A1D2-4A6E5DA6EB92}" destId="{0A595C08-8C5B-4F65-9D0D-65A9986E4064}" srcOrd="0" destOrd="0" presId="urn:microsoft.com/office/officeart/2005/8/layout/radial1"/>
    <dgm:cxn modelId="{068DF18D-DD84-4B56-ACAA-5728744A3551}" type="presOf" srcId="{90473416-C01F-4EF0-B3EB-C93675B9E411}" destId="{E739C4AE-B596-4FF9-906C-91F7770160FA}" srcOrd="0" destOrd="0" presId="urn:microsoft.com/office/officeart/2005/8/layout/radial1"/>
    <dgm:cxn modelId="{F906007D-6376-40C4-ADA8-276A272E2479}" type="presOf" srcId="{06D0DB51-E4F3-4F7F-86D3-505A954F49B8}" destId="{D0263C21-C952-4B18-A676-A791C587C1D2}" srcOrd="1" destOrd="0" presId="urn:microsoft.com/office/officeart/2005/8/layout/radial1"/>
    <dgm:cxn modelId="{E487A4F2-D5D5-4919-9120-6DDB876A8243}" srcId="{FFD7BBC8-90E4-4E3C-9B63-BCC4FDB10D1B}" destId="{14C297FC-9D41-408F-B7BE-3F860746F96A}" srcOrd="2" destOrd="0" parTransId="{8A452EBC-2EA9-4B4B-8DF6-C878FA647077}" sibTransId="{64C45DB6-8A06-4F75-A27B-2AAF4E4DBA2D}"/>
    <dgm:cxn modelId="{AF8F4821-F11B-4933-9051-B3B9C06FD7DB}" type="presOf" srcId="{FCD26A1A-73EB-491D-9110-11BB950690D6}" destId="{A478849C-2528-458C-839B-CE9D7E950B06}" srcOrd="0" destOrd="0" presId="urn:microsoft.com/office/officeart/2005/8/layout/radial1"/>
    <dgm:cxn modelId="{DECC06CE-A7A3-4104-BF29-D1C1DE7E68E8}" srcId="{FCD26A1A-73EB-491D-9110-11BB950690D6}" destId="{FFD7BBC8-90E4-4E3C-9B63-BCC4FDB10D1B}" srcOrd="0" destOrd="0" parTransId="{A37BAAA4-2329-4DEA-9AEF-646098D61786}" sibTransId="{6E27C0A5-0A9E-4E4C-8DB1-F9A29428060C}"/>
    <dgm:cxn modelId="{301A4886-E6CE-4E6B-BB1F-0231C6ECBAB3}" type="presOf" srcId="{2E014C26-B46A-4B4A-B5CB-BD10B532AA1F}" destId="{7B4B32DD-56B1-4F1C-BEC6-5AADC46A3AA0}" srcOrd="1" destOrd="0" presId="urn:microsoft.com/office/officeart/2005/8/layout/radial1"/>
    <dgm:cxn modelId="{10BF94BD-6B22-410B-8C73-78A94C80FF1B}" type="presOf" srcId="{0CF0A83E-23BE-4A4A-9E31-628D950F7309}" destId="{1F44FA61-7636-48C3-8E10-9F3F2B371626}" srcOrd="1" destOrd="0" presId="urn:microsoft.com/office/officeart/2005/8/layout/radial1"/>
    <dgm:cxn modelId="{7EF4A142-8176-4433-B7E3-94BD46B9E001}" type="presOf" srcId="{8A452EBC-2EA9-4B4B-8DF6-C878FA647077}" destId="{FFC1C62D-8C26-4F79-8A65-523CD04BA0F7}" srcOrd="0" destOrd="0" presId="urn:microsoft.com/office/officeart/2005/8/layout/radial1"/>
    <dgm:cxn modelId="{D4E0A9FD-0599-42DB-A840-B6E215217D5C}" type="presOf" srcId="{2E014C26-B46A-4B4A-B5CB-BD10B532AA1F}" destId="{09258D60-AF41-4E8E-BDB5-4965C8DA5665}" srcOrd="0" destOrd="0" presId="urn:microsoft.com/office/officeart/2005/8/layout/radial1"/>
    <dgm:cxn modelId="{4E7624CA-36AC-4430-8FE7-EF350DA22985}" srcId="{FFD7BBC8-90E4-4E3C-9B63-BCC4FDB10D1B}" destId="{DBD351D4-573A-4B75-A1B9-2D0BF19E2568}" srcOrd="0" destOrd="0" parTransId="{2E014C26-B46A-4B4A-B5CB-BD10B532AA1F}" sibTransId="{CA4842F6-D075-41F0-AA29-4A18E23353D7}"/>
    <dgm:cxn modelId="{FCCA3A0D-8F94-4226-A259-B25D4A1244A2}" srcId="{FFD7BBC8-90E4-4E3C-9B63-BCC4FDB10D1B}" destId="{0935FD7C-D261-454D-8605-DB405DD56299}" srcOrd="3" destOrd="0" parTransId="{46EDC201-1297-43CC-8642-E3CFBEFC69A7}" sibTransId="{96A4CA51-47D2-435E-8612-55DD537ECECC}"/>
    <dgm:cxn modelId="{B89F8609-A579-496C-A804-0BE3D79A7916}" srcId="{FFD7BBC8-90E4-4E3C-9B63-BCC4FDB10D1B}" destId="{90473416-C01F-4EF0-B3EB-C93675B9E411}" srcOrd="1" destOrd="0" parTransId="{06D0DB51-E4F3-4F7F-86D3-505A954F49B8}" sibTransId="{50BD41E6-886B-46A4-85E7-D97885D03EA0}"/>
    <dgm:cxn modelId="{AD64D86B-E9CA-461F-A2B9-6EAE5926F0C1}" type="presOf" srcId="{0CF0A83E-23BE-4A4A-9E31-628D950F7309}" destId="{1EF646AD-7F5E-4C44-A6B2-C3064BF121A0}" srcOrd="0" destOrd="0" presId="urn:microsoft.com/office/officeart/2005/8/layout/radial1"/>
    <dgm:cxn modelId="{18A59648-E374-4498-A4EA-E6AAB8623DE6}" type="presOf" srcId="{14C297FC-9D41-408F-B7BE-3F860746F96A}" destId="{A4CEED4E-A302-4200-962D-D490AE750987}" srcOrd="0" destOrd="0" presId="urn:microsoft.com/office/officeart/2005/8/layout/radial1"/>
    <dgm:cxn modelId="{DF9D3279-7B50-479F-9018-5BD2E0C20011}" type="presOf" srcId="{0935FD7C-D261-454D-8605-DB405DD56299}" destId="{0BC72126-C9A1-470C-B97F-5DC52CB7CCDB}" srcOrd="0" destOrd="0" presId="urn:microsoft.com/office/officeart/2005/8/layout/radial1"/>
    <dgm:cxn modelId="{D5C32BB2-E531-40F5-9DD0-4725D5E04EBD}" type="presOf" srcId="{8A452EBC-2EA9-4B4B-8DF6-C878FA647077}" destId="{AFA03657-C8A2-4F8C-86A6-173E98E43231}" srcOrd="1" destOrd="0" presId="urn:microsoft.com/office/officeart/2005/8/layout/radial1"/>
    <dgm:cxn modelId="{0CACDC5E-F92E-4AA7-BB61-4A71F34B3211}" type="presOf" srcId="{06D0DB51-E4F3-4F7F-86D3-505A954F49B8}" destId="{ADCC1439-6E1B-4300-966B-CFC670523E7E}" srcOrd="0" destOrd="0" presId="urn:microsoft.com/office/officeart/2005/8/layout/radial1"/>
    <dgm:cxn modelId="{BC07C387-D76C-481B-B279-B67D568FB695}" type="presOf" srcId="{DBD351D4-573A-4B75-A1B9-2D0BF19E2568}" destId="{2F3F715F-633B-4AD2-BF95-29C729F5968A}" srcOrd="0" destOrd="0" presId="urn:microsoft.com/office/officeart/2005/8/layout/radial1"/>
    <dgm:cxn modelId="{4F8E7DD9-B6D7-43B1-B69D-4C299D10F824}" type="presOf" srcId="{46EDC201-1297-43CC-8642-E3CFBEFC69A7}" destId="{1EDADFE7-6994-4412-AB60-8D9148AD4F93}" srcOrd="1" destOrd="0" presId="urn:microsoft.com/office/officeart/2005/8/layout/radial1"/>
    <dgm:cxn modelId="{F1A6BF2E-E07C-4616-A9D6-A21C72195B5D}" srcId="{FFD7BBC8-90E4-4E3C-9B63-BCC4FDB10D1B}" destId="{D41086DF-DF6F-447F-A1D2-4A6E5DA6EB92}" srcOrd="4" destOrd="0" parTransId="{0CF0A83E-23BE-4A4A-9E31-628D950F7309}" sibTransId="{B55BF558-42D5-4C94-9C7B-51DC3CF57985}"/>
    <dgm:cxn modelId="{F39187D0-C122-46B5-93AB-354711745F03}" type="presOf" srcId="{46EDC201-1297-43CC-8642-E3CFBEFC69A7}" destId="{EE9478DA-8B18-40D7-8464-B56482765DAA}" srcOrd="0" destOrd="0" presId="urn:microsoft.com/office/officeart/2005/8/layout/radial1"/>
    <dgm:cxn modelId="{11E056B5-558B-4C52-ADC2-C1F5168490CC}" type="presOf" srcId="{FFD7BBC8-90E4-4E3C-9B63-BCC4FDB10D1B}" destId="{62448BF0-443D-4863-A40F-DC6B00D9D1FA}" srcOrd="0" destOrd="0" presId="urn:microsoft.com/office/officeart/2005/8/layout/radial1"/>
    <dgm:cxn modelId="{D3784397-DB2B-4D11-9B9B-E4C151A78029}" type="presParOf" srcId="{A478849C-2528-458C-839B-CE9D7E950B06}" destId="{62448BF0-443D-4863-A40F-DC6B00D9D1FA}" srcOrd="0" destOrd="0" presId="urn:microsoft.com/office/officeart/2005/8/layout/radial1"/>
    <dgm:cxn modelId="{065F789D-2BE1-4B93-8050-24EFF468CCBF}" type="presParOf" srcId="{A478849C-2528-458C-839B-CE9D7E950B06}" destId="{09258D60-AF41-4E8E-BDB5-4965C8DA5665}" srcOrd="1" destOrd="0" presId="urn:microsoft.com/office/officeart/2005/8/layout/radial1"/>
    <dgm:cxn modelId="{52FB2645-749B-4EA6-9CC2-C1BC8F438CA5}" type="presParOf" srcId="{09258D60-AF41-4E8E-BDB5-4965C8DA5665}" destId="{7B4B32DD-56B1-4F1C-BEC6-5AADC46A3AA0}" srcOrd="0" destOrd="0" presId="urn:microsoft.com/office/officeart/2005/8/layout/radial1"/>
    <dgm:cxn modelId="{1AF6F87B-63C5-4E2B-9469-CCB9C27DBD8F}" type="presParOf" srcId="{A478849C-2528-458C-839B-CE9D7E950B06}" destId="{2F3F715F-633B-4AD2-BF95-29C729F5968A}" srcOrd="2" destOrd="0" presId="urn:microsoft.com/office/officeart/2005/8/layout/radial1"/>
    <dgm:cxn modelId="{4B6BD927-8F99-4911-B65E-9BE3412F0B57}" type="presParOf" srcId="{A478849C-2528-458C-839B-CE9D7E950B06}" destId="{ADCC1439-6E1B-4300-966B-CFC670523E7E}" srcOrd="3" destOrd="0" presId="urn:microsoft.com/office/officeart/2005/8/layout/radial1"/>
    <dgm:cxn modelId="{FC567E53-E856-4023-9FF9-8D65A9FB38B4}" type="presParOf" srcId="{ADCC1439-6E1B-4300-966B-CFC670523E7E}" destId="{D0263C21-C952-4B18-A676-A791C587C1D2}" srcOrd="0" destOrd="0" presId="urn:microsoft.com/office/officeart/2005/8/layout/radial1"/>
    <dgm:cxn modelId="{812E1C16-20E5-49DC-B861-8D1386757A34}" type="presParOf" srcId="{A478849C-2528-458C-839B-CE9D7E950B06}" destId="{E739C4AE-B596-4FF9-906C-91F7770160FA}" srcOrd="4" destOrd="0" presId="urn:microsoft.com/office/officeart/2005/8/layout/radial1"/>
    <dgm:cxn modelId="{DE84C8BC-A977-4755-B51E-7ED4B74E4022}" type="presParOf" srcId="{A478849C-2528-458C-839B-CE9D7E950B06}" destId="{FFC1C62D-8C26-4F79-8A65-523CD04BA0F7}" srcOrd="5" destOrd="0" presId="urn:microsoft.com/office/officeart/2005/8/layout/radial1"/>
    <dgm:cxn modelId="{AA891D0E-9446-4F51-B2A0-E8C5F523CBF3}" type="presParOf" srcId="{FFC1C62D-8C26-4F79-8A65-523CD04BA0F7}" destId="{AFA03657-C8A2-4F8C-86A6-173E98E43231}" srcOrd="0" destOrd="0" presId="urn:microsoft.com/office/officeart/2005/8/layout/radial1"/>
    <dgm:cxn modelId="{BDE10EA7-F4CE-4427-9DA1-B97A19F31EF5}" type="presParOf" srcId="{A478849C-2528-458C-839B-CE9D7E950B06}" destId="{A4CEED4E-A302-4200-962D-D490AE750987}" srcOrd="6" destOrd="0" presId="urn:microsoft.com/office/officeart/2005/8/layout/radial1"/>
    <dgm:cxn modelId="{D257A240-FC56-4A86-8F40-6B3DAAF4B497}" type="presParOf" srcId="{A478849C-2528-458C-839B-CE9D7E950B06}" destId="{EE9478DA-8B18-40D7-8464-B56482765DAA}" srcOrd="7" destOrd="0" presId="urn:microsoft.com/office/officeart/2005/8/layout/radial1"/>
    <dgm:cxn modelId="{E67CA9A5-B863-4B13-8192-B6CA0DC62E94}" type="presParOf" srcId="{EE9478DA-8B18-40D7-8464-B56482765DAA}" destId="{1EDADFE7-6994-4412-AB60-8D9148AD4F93}" srcOrd="0" destOrd="0" presId="urn:microsoft.com/office/officeart/2005/8/layout/radial1"/>
    <dgm:cxn modelId="{A16C066F-F1CF-4230-B883-63DB9A051C95}" type="presParOf" srcId="{A478849C-2528-458C-839B-CE9D7E950B06}" destId="{0BC72126-C9A1-470C-B97F-5DC52CB7CCDB}" srcOrd="8" destOrd="0" presId="urn:microsoft.com/office/officeart/2005/8/layout/radial1"/>
    <dgm:cxn modelId="{B07E0188-7982-4BAC-83B4-9A3D8A642DBD}" type="presParOf" srcId="{A478849C-2528-458C-839B-CE9D7E950B06}" destId="{1EF646AD-7F5E-4C44-A6B2-C3064BF121A0}" srcOrd="9" destOrd="0" presId="urn:microsoft.com/office/officeart/2005/8/layout/radial1"/>
    <dgm:cxn modelId="{FE8C9CD3-7B49-4776-95DC-6693E1173E8E}" type="presParOf" srcId="{1EF646AD-7F5E-4C44-A6B2-C3064BF121A0}" destId="{1F44FA61-7636-48C3-8E10-9F3F2B371626}" srcOrd="0" destOrd="0" presId="urn:microsoft.com/office/officeart/2005/8/layout/radial1"/>
    <dgm:cxn modelId="{685516EF-3B47-4DCE-90E4-BC2E1A3AC6D4}" type="presParOf" srcId="{A478849C-2528-458C-839B-CE9D7E950B06}" destId="{0A595C08-8C5B-4F65-9D0D-65A9986E4064}" srcOrd="10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55161-911B-4ECF-B37E-F354CA49F4AC}">
      <dsp:nvSpPr>
        <dsp:cNvPr id="0" name=""/>
        <dsp:cNvSpPr/>
      </dsp:nvSpPr>
      <dsp:spPr>
        <a:xfrm>
          <a:off x="2571772" y="571516"/>
          <a:ext cx="2142654" cy="45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Коммуникативная</a:t>
          </a:r>
          <a:endParaRPr lang="ru-RU" sz="1400" b="1" kern="1200" dirty="0"/>
        </a:p>
      </dsp:txBody>
      <dsp:txXfrm>
        <a:off x="2885556" y="638762"/>
        <a:ext cx="1515086" cy="324694"/>
      </dsp:txXfrm>
    </dsp:sp>
    <dsp:sp modelId="{1E1B1A1C-888F-4A18-B305-05186C54013A}">
      <dsp:nvSpPr>
        <dsp:cNvPr id="0" name=""/>
        <dsp:cNvSpPr/>
      </dsp:nvSpPr>
      <dsp:spPr>
        <a:xfrm rot="627550">
          <a:off x="4661261" y="839723"/>
          <a:ext cx="516280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4662243" y="907793"/>
        <a:ext cx="398084" cy="236392"/>
      </dsp:txXfrm>
    </dsp:sp>
    <dsp:sp modelId="{56447438-AF3A-4BC6-A23C-6DBB2F66A456}">
      <dsp:nvSpPr>
        <dsp:cNvPr id="0" name=""/>
        <dsp:cNvSpPr/>
      </dsp:nvSpPr>
      <dsp:spPr>
        <a:xfrm>
          <a:off x="5214961" y="1000136"/>
          <a:ext cx="2223682" cy="592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Познавательно-исследовательская</a:t>
          </a:r>
          <a:endParaRPr lang="ru-RU" sz="1400" b="1" kern="1200" dirty="0"/>
        </a:p>
      </dsp:txBody>
      <dsp:txXfrm>
        <a:off x="5540612" y="1086947"/>
        <a:ext cx="1572380" cy="419158"/>
      </dsp:txXfrm>
    </dsp:sp>
    <dsp:sp modelId="{FAA52E17-F067-4EF4-974E-970994AE5B02}">
      <dsp:nvSpPr>
        <dsp:cNvPr id="0" name=""/>
        <dsp:cNvSpPr/>
      </dsp:nvSpPr>
      <dsp:spPr>
        <a:xfrm rot="3638766">
          <a:off x="6476179" y="1632686"/>
          <a:ext cx="300951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6499193" y="1672137"/>
        <a:ext cx="210666" cy="236392"/>
      </dsp:txXfrm>
    </dsp:sp>
    <dsp:sp modelId="{6FA07D75-4228-4C11-A384-53D8FBF8F0A1}">
      <dsp:nvSpPr>
        <dsp:cNvPr id="0" name=""/>
        <dsp:cNvSpPr/>
      </dsp:nvSpPr>
      <dsp:spPr>
        <a:xfrm>
          <a:off x="6072233" y="2071706"/>
          <a:ext cx="1851255" cy="836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Восприятие </a:t>
          </a:r>
          <a:r>
            <a:rPr lang="ru-RU" sz="1400" b="1" kern="1200" dirty="0" err="1" smtClean="0"/>
            <a:t>худ.лит</a:t>
          </a:r>
          <a:r>
            <a:rPr lang="ru-RU" sz="1400" b="1" kern="1200" dirty="0" smtClean="0"/>
            <a:t>. и фольклор</a:t>
          </a:r>
          <a:endParaRPr lang="ru-RU" sz="1400" b="1" kern="1200" dirty="0"/>
        </a:p>
      </dsp:txBody>
      <dsp:txXfrm>
        <a:off x="6343343" y="2194136"/>
        <a:ext cx="1309035" cy="591142"/>
      </dsp:txXfrm>
    </dsp:sp>
    <dsp:sp modelId="{D3515750-4389-4265-A40D-6F2A6FAF88D1}">
      <dsp:nvSpPr>
        <dsp:cNvPr id="0" name=""/>
        <dsp:cNvSpPr/>
      </dsp:nvSpPr>
      <dsp:spPr>
        <a:xfrm rot="5913539">
          <a:off x="6489377" y="3343731"/>
          <a:ext cx="700604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800000">
        <a:off x="6557270" y="3364089"/>
        <a:ext cx="582408" cy="236392"/>
      </dsp:txXfrm>
    </dsp:sp>
    <dsp:sp modelId="{4621A50B-E51B-4779-942C-3E08746BC11F}">
      <dsp:nvSpPr>
        <dsp:cNvPr id="0" name=""/>
        <dsp:cNvSpPr/>
      </dsp:nvSpPr>
      <dsp:spPr>
        <a:xfrm>
          <a:off x="5481756" y="4213289"/>
          <a:ext cx="2384055" cy="8594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Самообслуживание и </a:t>
          </a:r>
          <a:r>
            <a:rPr lang="ru-RU" sz="1400" b="1" kern="1200" dirty="0" err="1" smtClean="0"/>
            <a:t>элементарн</a:t>
          </a:r>
          <a:r>
            <a:rPr lang="ru-RU" sz="1400" b="1" kern="1200" dirty="0" smtClean="0"/>
            <a:t>. бытовой труд</a:t>
          </a:r>
          <a:endParaRPr lang="ru-RU" sz="1400" b="1" kern="1200" dirty="0"/>
        </a:p>
      </dsp:txBody>
      <dsp:txXfrm>
        <a:off x="5830893" y="4339146"/>
        <a:ext cx="1685781" cy="607694"/>
      </dsp:txXfrm>
    </dsp:sp>
    <dsp:sp modelId="{A43B591D-430A-4132-81BA-FBCA996A8613}">
      <dsp:nvSpPr>
        <dsp:cNvPr id="0" name=""/>
        <dsp:cNvSpPr/>
      </dsp:nvSpPr>
      <dsp:spPr>
        <a:xfrm rot="8572177">
          <a:off x="5640639" y="5067902"/>
          <a:ext cx="423493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800000">
        <a:off x="5746854" y="5111027"/>
        <a:ext cx="305297" cy="236392"/>
      </dsp:txXfrm>
    </dsp:sp>
    <dsp:sp modelId="{062BBFA8-98AA-4C9D-9C6D-22B041ECBE40}">
      <dsp:nvSpPr>
        <dsp:cNvPr id="0" name=""/>
        <dsp:cNvSpPr/>
      </dsp:nvSpPr>
      <dsp:spPr>
        <a:xfrm>
          <a:off x="4124425" y="5499168"/>
          <a:ext cx="2122680" cy="540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Конструирование</a:t>
          </a:r>
          <a:endParaRPr lang="ru-RU" sz="1400" b="1" kern="1200" dirty="0"/>
        </a:p>
      </dsp:txBody>
      <dsp:txXfrm>
        <a:off x="4435284" y="5578380"/>
        <a:ext cx="1500962" cy="382466"/>
      </dsp:txXfrm>
    </dsp:sp>
    <dsp:sp modelId="{33D117DC-BE08-48B3-AA45-E6D801D0CBE2}">
      <dsp:nvSpPr>
        <dsp:cNvPr id="0" name=""/>
        <dsp:cNvSpPr/>
      </dsp:nvSpPr>
      <dsp:spPr>
        <a:xfrm rot="10777629">
          <a:off x="3760880" y="5581055"/>
          <a:ext cx="257153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800000">
        <a:off x="3838025" y="5659602"/>
        <a:ext cx="180007" cy="236392"/>
      </dsp:txXfrm>
    </dsp:sp>
    <dsp:sp modelId="{CDB37C67-1B75-48E0-8E6A-E963B248DADA}">
      <dsp:nvSpPr>
        <dsp:cNvPr id="0" name=""/>
        <dsp:cNvSpPr/>
      </dsp:nvSpPr>
      <dsp:spPr>
        <a:xfrm>
          <a:off x="1552659" y="5485429"/>
          <a:ext cx="2087192" cy="602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Изобразительная</a:t>
          </a:r>
          <a:endParaRPr lang="ru-RU" sz="1400" b="1" kern="1200" dirty="0"/>
        </a:p>
      </dsp:txBody>
      <dsp:txXfrm>
        <a:off x="1858321" y="5573600"/>
        <a:ext cx="1475868" cy="425730"/>
      </dsp:txXfrm>
    </dsp:sp>
    <dsp:sp modelId="{DB693C5D-6FC2-40EA-80CB-116A28F7F7B0}">
      <dsp:nvSpPr>
        <dsp:cNvPr id="0" name=""/>
        <dsp:cNvSpPr/>
      </dsp:nvSpPr>
      <dsp:spPr>
        <a:xfrm rot="13517802">
          <a:off x="1819974" y="5021462"/>
          <a:ext cx="428249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800000">
        <a:off x="1920644" y="5142264"/>
        <a:ext cx="310053" cy="236392"/>
      </dsp:txXfrm>
    </dsp:sp>
    <dsp:sp modelId="{49B70FF8-DC98-49EC-B1CB-FFE1C477E7AA}">
      <dsp:nvSpPr>
        <dsp:cNvPr id="0" name=""/>
        <dsp:cNvSpPr/>
      </dsp:nvSpPr>
      <dsp:spPr>
        <a:xfrm>
          <a:off x="543407" y="4213290"/>
          <a:ext cx="1722902" cy="738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Музыкальная</a:t>
          </a:r>
          <a:endParaRPr lang="ru-RU" sz="1400" b="1" kern="1200" dirty="0"/>
        </a:p>
      </dsp:txBody>
      <dsp:txXfrm>
        <a:off x="795720" y="4321477"/>
        <a:ext cx="1218276" cy="522374"/>
      </dsp:txXfrm>
    </dsp:sp>
    <dsp:sp modelId="{BE1387A9-7AD4-4632-B039-2DCA0EBA545C}">
      <dsp:nvSpPr>
        <dsp:cNvPr id="0" name=""/>
        <dsp:cNvSpPr/>
      </dsp:nvSpPr>
      <dsp:spPr>
        <a:xfrm rot="15031376">
          <a:off x="829967" y="3542847"/>
          <a:ext cx="553621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800000">
        <a:off x="908770" y="3677361"/>
        <a:ext cx="435425" cy="236392"/>
      </dsp:txXfrm>
    </dsp:sp>
    <dsp:sp modelId="{E9763F56-2CCE-414F-825C-01E438E58DEC}">
      <dsp:nvSpPr>
        <dsp:cNvPr id="0" name=""/>
        <dsp:cNvSpPr/>
      </dsp:nvSpPr>
      <dsp:spPr>
        <a:xfrm>
          <a:off x="0" y="2498782"/>
          <a:ext cx="1596977" cy="73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Двигательная</a:t>
          </a:r>
          <a:endParaRPr lang="ru-RU" sz="1400" b="1" kern="1200" dirty="0"/>
        </a:p>
      </dsp:txBody>
      <dsp:txXfrm>
        <a:off x="233872" y="2606967"/>
        <a:ext cx="1129233" cy="522366"/>
      </dsp:txXfrm>
    </dsp:sp>
    <dsp:sp modelId="{5A3DAB53-0C10-4869-B55E-05942E88CCA6}">
      <dsp:nvSpPr>
        <dsp:cNvPr id="0" name=""/>
        <dsp:cNvSpPr/>
      </dsp:nvSpPr>
      <dsp:spPr>
        <a:xfrm rot="17454363">
          <a:off x="839356" y="1824101"/>
          <a:ext cx="565387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877366" y="1958106"/>
        <a:ext cx="447191" cy="236392"/>
      </dsp:txXfrm>
    </dsp:sp>
    <dsp:sp modelId="{7E274B05-6A91-4319-88C0-78E687C9D100}">
      <dsp:nvSpPr>
        <dsp:cNvPr id="0" name=""/>
        <dsp:cNvSpPr/>
      </dsp:nvSpPr>
      <dsp:spPr>
        <a:xfrm>
          <a:off x="857260" y="857258"/>
          <a:ext cx="1167372" cy="657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Игровая</a:t>
          </a:r>
          <a:endParaRPr lang="ru-RU" sz="1400" b="1" kern="1200" dirty="0"/>
        </a:p>
      </dsp:txBody>
      <dsp:txXfrm>
        <a:off x="1028218" y="953618"/>
        <a:ext cx="825456" cy="465269"/>
      </dsp:txXfrm>
    </dsp:sp>
    <dsp:sp modelId="{BFFBE4DE-BD2F-4843-955C-A0D44729904B}">
      <dsp:nvSpPr>
        <dsp:cNvPr id="0" name=""/>
        <dsp:cNvSpPr/>
      </dsp:nvSpPr>
      <dsp:spPr>
        <a:xfrm rot="21004779">
          <a:off x="2174365" y="822657"/>
          <a:ext cx="438331" cy="39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2175249" y="911636"/>
        <a:ext cx="320135" cy="236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48BF0-443D-4863-A40F-DC6B00D9D1FA}">
      <dsp:nvSpPr>
        <dsp:cNvPr id="0" name=""/>
        <dsp:cNvSpPr/>
      </dsp:nvSpPr>
      <dsp:spPr>
        <a:xfrm>
          <a:off x="2380351" y="1687054"/>
          <a:ext cx="1201996" cy="12019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Области</a:t>
          </a:r>
          <a:endParaRPr lang="ru-RU" sz="1400" b="1" kern="1200" dirty="0"/>
        </a:p>
      </dsp:txBody>
      <dsp:txXfrm>
        <a:off x="2556379" y="1863082"/>
        <a:ext cx="849940" cy="849940"/>
      </dsp:txXfrm>
    </dsp:sp>
    <dsp:sp modelId="{09258D60-AF41-4E8E-BDB5-4965C8DA5665}">
      <dsp:nvSpPr>
        <dsp:cNvPr id="0" name=""/>
        <dsp:cNvSpPr/>
      </dsp:nvSpPr>
      <dsp:spPr>
        <a:xfrm rot="16297047">
          <a:off x="2793833" y="1459213"/>
          <a:ext cx="420838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20838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2993732" y="1466438"/>
        <a:ext cx="21041" cy="21041"/>
      </dsp:txXfrm>
    </dsp:sp>
    <dsp:sp modelId="{2F3F715F-633B-4AD2-BF95-29C729F5968A}">
      <dsp:nvSpPr>
        <dsp:cNvPr id="0" name=""/>
        <dsp:cNvSpPr/>
      </dsp:nvSpPr>
      <dsp:spPr>
        <a:xfrm>
          <a:off x="1919323" y="647016"/>
          <a:ext cx="2199232" cy="6196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Социально-коммуникативное развитие</a:t>
          </a:r>
          <a:endParaRPr lang="ru-RU" sz="1400" b="1" kern="1200" dirty="0"/>
        </a:p>
      </dsp:txBody>
      <dsp:txXfrm>
        <a:off x="2241393" y="737757"/>
        <a:ext cx="1555092" cy="438135"/>
      </dsp:txXfrm>
    </dsp:sp>
    <dsp:sp modelId="{ADCC1439-6E1B-4300-966B-CFC670523E7E}">
      <dsp:nvSpPr>
        <dsp:cNvPr id="0" name=""/>
        <dsp:cNvSpPr/>
      </dsp:nvSpPr>
      <dsp:spPr>
        <a:xfrm rot="21018717">
          <a:off x="3571610" y="2143608"/>
          <a:ext cx="303781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03781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3715906" y="2153759"/>
        <a:ext cx="15189" cy="15189"/>
      </dsp:txXfrm>
    </dsp:sp>
    <dsp:sp modelId="{E739C4AE-B596-4FF9-906C-91F7770160FA}">
      <dsp:nvSpPr>
        <dsp:cNvPr id="0" name=""/>
        <dsp:cNvSpPr/>
      </dsp:nvSpPr>
      <dsp:spPr>
        <a:xfrm>
          <a:off x="3857646" y="1571633"/>
          <a:ext cx="1236577" cy="9225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Познавательное развитие</a:t>
          </a:r>
          <a:endParaRPr lang="ru-RU" sz="1400" b="1" kern="1200" dirty="0"/>
        </a:p>
      </dsp:txBody>
      <dsp:txXfrm>
        <a:off x="4038739" y="1706735"/>
        <a:ext cx="874391" cy="652328"/>
      </dsp:txXfrm>
    </dsp:sp>
    <dsp:sp modelId="{FFC1C62D-8C26-4F79-8A65-523CD04BA0F7}">
      <dsp:nvSpPr>
        <dsp:cNvPr id="0" name=""/>
        <dsp:cNvSpPr/>
      </dsp:nvSpPr>
      <dsp:spPr>
        <a:xfrm rot="3494896">
          <a:off x="3257997" y="2852472"/>
          <a:ext cx="1672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67263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>
        <a:off x="3337447" y="2866037"/>
        <a:ext cx="8363" cy="8363"/>
      </dsp:txXfrm>
    </dsp:sp>
    <dsp:sp modelId="{A4CEED4E-A302-4200-962D-D490AE750987}">
      <dsp:nvSpPr>
        <dsp:cNvPr id="0" name=""/>
        <dsp:cNvSpPr/>
      </dsp:nvSpPr>
      <dsp:spPr>
        <a:xfrm>
          <a:off x="2714644" y="2928957"/>
          <a:ext cx="1796900" cy="7598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Художественно-эстетическое развитие</a:t>
          </a:r>
          <a:endParaRPr lang="ru-RU" sz="1400" b="1" kern="1200" dirty="0"/>
        </a:p>
      </dsp:txBody>
      <dsp:txXfrm>
        <a:off x="2977794" y="3040232"/>
        <a:ext cx="1270600" cy="537280"/>
      </dsp:txXfrm>
    </dsp:sp>
    <dsp:sp modelId="{EE9478DA-8B18-40D7-8464-B56482765DAA}">
      <dsp:nvSpPr>
        <dsp:cNvPr id="0" name=""/>
        <dsp:cNvSpPr/>
      </dsp:nvSpPr>
      <dsp:spPr>
        <a:xfrm rot="9329347">
          <a:off x="2249517" y="2559825"/>
          <a:ext cx="19372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193723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/>
        </a:p>
      </dsp:txBody>
      <dsp:txXfrm rot="10800000">
        <a:off x="2341536" y="2572728"/>
        <a:ext cx="9686" cy="9686"/>
      </dsp:txXfrm>
    </dsp:sp>
    <dsp:sp modelId="{0BC72126-C9A1-470C-B97F-5DC52CB7CCDB}">
      <dsp:nvSpPr>
        <dsp:cNvPr id="0" name=""/>
        <dsp:cNvSpPr/>
      </dsp:nvSpPr>
      <dsp:spPr>
        <a:xfrm>
          <a:off x="1072806" y="2500330"/>
          <a:ext cx="1356080" cy="697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Физическое развитие</a:t>
          </a:r>
          <a:endParaRPr lang="ru-RU" sz="1400" b="1" kern="1200" dirty="0"/>
        </a:p>
      </dsp:txBody>
      <dsp:txXfrm>
        <a:off x="1271399" y="2602484"/>
        <a:ext cx="958894" cy="493246"/>
      </dsp:txXfrm>
    </dsp:sp>
    <dsp:sp modelId="{1EF646AD-7F5E-4C44-A6B2-C3064BF121A0}">
      <dsp:nvSpPr>
        <dsp:cNvPr id="0" name=""/>
        <dsp:cNvSpPr/>
      </dsp:nvSpPr>
      <dsp:spPr>
        <a:xfrm rot="12216637">
          <a:off x="2026161" y="1945052"/>
          <a:ext cx="422170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22170" y="17746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 rot="10800000">
        <a:off x="2226692" y="1952244"/>
        <a:ext cx="21108" cy="21108"/>
      </dsp:txXfrm>
    </dsp:sp>
    <dsp:sp modelId="{0A595C08-8C5B-4F65-9D0D-65A9986E4064}">
      <dsp:nvSpPr>
        <dsp:cNvPr id="0" name=""/>
        <dsp:cNvSpPr/>
      </dsp:nvSpPr>
      <dsp:spPr>
        <a:xfrm>
          <a:off x="949801" y="1285883"/>
          <a:ext cx="1201996" cy="7537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Речевое развитие</a:t>
          </a:r>
          <a:endParaRPr lang="ru-RU" sz="1400" b="1" kern="1200" dirty="0"/>
        </a:p>
      </dsp:txBody>
      <dsp:txXfrm>
        <a:off x="1125829" y="1396263"/>
        <a:ext cx="849940" cy="532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AD394E39-62CF-4451-8F42-7A08CC7208CC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B63EE1A3-5DAF-47ED-88A0-74EC61CD34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5B677-FB0F-4701-974F-1A099CA8C503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88784-0996-44A4-BD7D-9670B61D33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BD3DC-CC98-407A-8698-72C2555B5CD2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0DA5A-09D3-4032-9D80-AECEAA36F3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EEBC9E2C-113C-418F-AA1C-D9FFD797DC95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0C48767-617E-47D3-862A-34C1977380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9C241151-E2DE-4440-B14B-000E821ADFEE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AB1EB09-EFFE-43D0-A0AB-790E79996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82BD3-4C9A-4862-9AD9-F2535AF5F159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F74C-2526-4483-9F1D-3C0495330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EB691-4C7C-4C19-9B47-358519057AEF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5BEEB-33F2-4459-941B-79BFDB1838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DCBE973-4F81-4C1A-995D-F33368F72AE4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2B85F02-DA0B-4014-B33E-4CB4871D6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2B6910-50C4-4A41-9DBE-00DCC9C46202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9D69B-B8CB-4D3D-9E70-3104B7D28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1DF7EC7-0E1F-4E91-A72E-9462A1910327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A5255BB-9F59-4A61-A6D1-26FEB38FB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827B89D7-F23A-4006-BF96-C0687A7A4C20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B16BEE5-1192-4CE6-A9E5-D84995DCF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54EB6D-C232-489D-B0FA-23A30E42481B}" type="datetimeFigureOut">
              <a:rPr lang="ru-RU" smtClean="0"/>
              <a:pPr>
                <a:defRPr/>
              </a:pPr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43EC74-9D66-4184-824A-F1DFC6400C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/>
          </p:cNvSpPr>
          <p:nvPr>
            <p:ph type="ctrTitle"/>
          </p:nvPr>
        </p:nvSpPr>
        <p:spPr bwMode="auto">
          <a:xfrm>
            <a:off x="1216025" y="1124744"/>
            <a:ext cx="7634287" cy="28083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Arial" pitchFamily="34" charset="0"/>
              </a:rPr>
              <a:t/>
            </a:r>
            <a:br>
              <a:rPr lang="ru-RU" sz="3600" b="1" dirty="0" smtClean="0">
                <a:effectLst/>
                <a:latin typeface="Arial" pitchFamily="34" charset="0"/>
              </a:rPr>
            </a:br>
            <a:r>
              <a:rPr lang="ru-RU" sz="3600" i="1" dirty="0">
                <a:solidFill>
                  <a:srgbClr val="FF0000"/>
                </a:solidFill>
                <a:latin typeface="Arial" pitchFamily="34" charset="0"/>
              </a:rPr>
              <a:t>О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Arial" pitchFamily="34" charset="0"/>
              </a:rPr>
              <a:t>РГАНИЗАЦИЯ ПЕДАГОГИЧЕСКОГО МОНИТОРИНГА В ДОУ В СООТВЕТСТВИИ С ФГОС ДО</a:t>
            </a:r>
            <a:endParaRPr lang="ru-RU" sz="3600" i="1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7020272" y="5084763"/>
            <a:ext cx="1944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Подготовила:</a:t>
            </a:r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ст. воспитатель</a:t>
            </a:r>
          </a:p>
          <a:p>
            <a:r>
              <a:rPr lang="ru-RU" sz="1600" b="1" dirty="0" smtClean="0"/>
              <a:t>Скубченко Е. В.</a:t>
            </a:r>
            <a:endParaRPr lang="ru-RU" sz="1600" dirty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116013" y="1889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г. Иркутска детский сад № 179</a:t>
            </a:r>
            <a:endParaRPr lang="ru-RU" dirty="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427538" y="6308725"/>
            <a:ext cx="6399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2014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2786063" y="2071688"/>
            <a:ext cx="4357687" cy="3571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7" name="Схема 26"/>
          <p:cNvGraphicFramePr/>
          <p:nvPr/>
        </p:nvGraphicFramePr>
        <p:xfrm>
          <a:off x="1000100" y="714356"/>
          <a:ext cx="7929618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2000232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</a:rPr>
              <a:t>Реализация образовательных областей через виды деятельности в соответствии с ФГОС ДО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4"/>
          <p:cNvSpPr txBox="1">
            <a:spLocks noChangeArrowheads="1"/>
          </p:cNvSpPr>
          <p:nvPr/>
        </p:nvSpPr>
        <p:spPr bwMode="auto">
          <a:xfrm>
            <a:off x="1116013" y="1125538"/>
            <a:ext cx="4968875" cy="18145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Моральные и нравственные нормы и ценности;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Общение ребенка со взрослыми и сверстниками;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Отношение к семье, малой Родине, Отечеству;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Представление о ценностях и народных традициях;</a:t>
            </a:r>
          </a:p>
          <a:p>
            <a:pPr marL="180975" indent="-180975" eaLnBrk="0" hangingPunct="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sz="1600"/>
              <a:t>Формирование основ безопасности.</a:t>
            </a:r>
          </a:p>
        </p:txBody>
      </p:sp>
      <p:sp>
        <p:nvSpPr>
          <p:cNvPr id="21507" name="TextBox 40"/>
          <p:cNvSpPr txBox="1">
            <a:spLocks noChangeArrowheads="1"/>
          </p:cNvSpPr>
          <p:nvPr/>
        </p:nvSpPr>
        <p:spPr bwMode="auto">
          <a:xfrm>
            <a:off x="1116013" y="5300663"/>
            <a:ext cx="4968875" cy="1323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1.Игровая.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2.Коммуникация.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3.Самообслуживание и бытовой труд.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4.Формирование основ безопасности в быту,</a:t>
            </a:r>
          </a:p>
          <a:p>
            <a:pPr marL="615950" indent="-533400" eaLnBrk="0" hangingPunct="0">
              <a:buClr>
                <a:schemeClr val="accent1"/>
              </a:buClr>
              <a:buSzPct val="80000"/>
            </a:pPr>
            <a:r>
              <a:rPr lang="ru-RU" sz="1600"/>
              <a:t>социуме, природе.</a:t>
            </a:r>
            <a:endParaRPr lang="ru-RU" sz="1600">
              <a:latin typeface="Corbel" pitchFamily="34" charset="0"/>
            </a:endParaRPr>
          </a:p>
        </p:txBody>
      </p:sp>
      <p:sp>
        <p:nvSpPr>
          <p:cNvPr id="21508" name="Прямоугольник 14"/>
          <p:cNvSpPr>
            <a:spLocks noChangeArrowheads="1"/>
          </p:cNvSpPr>
          <p:nvPr/>
        </p:nvSpPr>
        <p:spPr bwMode="auto">
          <a:xfrm>
            <a:off x="1042988" y="3573463"/>
            <a:ext cx="4968875" cy="10763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/>
            <a:r>
              <a:rPr lang="ru-RU" sz="1600"/>
              <a:t>Развитие самостоятельности, саморегуляции, интеллекта, эмоциональной отзывчивости, готовности к совместной деятельности со сверстниками.</a:t>
            </a:r>
            <a:endParaRPr lang="ru-RU" sz="1600">
              <a:latin typeface="Corbel" pitchFamily="34" charset="0"/>
            </a:endParaRPr>
          </a:p>
        </p:txBody>
      </p:sp>
      <p:pic>
        <p:nvPicPr>
          <p:cNvPr id="21513" name="Рисунок 12" descr="C:\Documents and Settings\Егорычева\Рабочий стол\DSCN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068638"/>
            <a:ext cx="244792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C:\Users\Светлана\Documents\Фото\116NIKON\DSCN443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29382" t="20894" b="15482"/>
          <a:stretch>
            <a:fillRect/>
          </a:stretch>
        </p:blipFill>
        <p:spPr bwMode="auto">
          <a:xfrm>
            <a:off x="6300788" y="1125538"/>
            <a:ext cx="24352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трелка вниз 14"/>
          <p:cNvSpPr/>
          <p:nvPr/>
        </p:nvSpPr>
        <p:spPr>
          <a:xfrm>
            <a:off x="3348038" y="2997200"/>
            <a:ext cx="357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348038" y="4724400"/>
            <a:ext cx="357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6" name="Рисунок 10" descr="C:\Documents and Settings\Егорычева\Мои документы\МБДОУ дс №1\DSCN1401.JPG"/>
          <p:cNvPicPr>
            <a:picLocks noChangeAspect="1" noChangeArrowheads="1"/>
          </p:cNvPicPr>
          <p:nvPr/>
        </p:nvPicPr>
        <p:blipFill>
          <a:blip r:embed="rId4" cstate="print"/>
          <a:srcRect l="2587" t="16990" r="14906"/>
          <a:stretch>
            <a:fillRect/>
          </a:stretch>
        </p:blipFill>
        <p:spPr bwMode="auto">
          <a:xfrm>
            <a:off x="6300788" y="5013325"/>
            <a:ext cx="24479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Социально-коммуникативное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4"/>
          <p:cNvSpPr txBox="1">
            <a:spLocks noChangeArrowheads="1"/>
          </p:cNvSpPr>
          <p:nvPr/>
        </p:nvSpPr>
        <p:spPr bwMode="auto">
          <a:xfrm>
            <a:off x="1116013" y="1196975"/>
            <a:ext cx="4679950" cy="15541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2550" algn="ctr" eaLnBrk="0" hangingPunct="0">
              <a:buClr>
                <a:schemeClr val="accent1"/>
              </a:buClr>
              <a:buSzPct val="80000"/>
            </a:pPr>
            <a:r>
              <a:rPr lang="ru-RU" sz="1900"/>
              <a:t>Формирование первичных представлений о себе, других людях и объектах окружающего мира, о свойствах  и отношениях (форме, цвете, размере, материале).</a:t>
            </a:r>
          </a:p>
        </p:txBody>
      </p:sp>
      <p:sp>
        <p:nvSpPr>
          <p:cNvPr id="22531" name="TextBox 25"/>
          <p:cNvSpPr txBox="1">
            <a:spLocks noChangeArrowheads="1"/>
          </p:cNvSpPr>
          <p:nvPr/>
        </p:nvSpPr>
        <p:spPr bwMode="auto">
          <a:xfrm>
            <a:off x="1116013" y="3644900"/>
            <a:ext cx="4679950" cy="9223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Развитие любознательности, познавательной мотивации, воображения и творческой активности.</a:t>
            </a:r>
          </a:p>
        </p:txBody>
      </p:sp>
      <p:sp>
        <p:nvSpPr>
          <p:cNvPr id="40" name="Стрелка вниз 39"/>
          <p:cNvSpPr/>
          <p:nvPr/>
        </p:nvSpPr>
        <p:spPr>
          <a:xfrm>
            <a:off x="3132138" y="2924175"/>
            <a:ext cx="357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3" name="TextBox 40"/>
          <p:cNvSpPr txBox="1">
            <a:spLocks noChangeArrowheads="1"/>
          </p:cNvSpPr>
          <p:nvPr/>
        </p:nvSpPr>
        <p:spPr bwMode="auto">
          <a:xfrm>
            <a:off x="1116013" y="5589588"/>
            <a:ext cx="4679950" cy="784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/>
              <a:t>1. Познавательно-исследовательская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/>
              <a:t>2. Конструирование</a:t>
            </a:r>
          </a:p>
        </p:txBody>
      </p:sp>
      <p:pic>
        <p:nvPicPr>
          <p:cNvPr id="22535" name="Рисунок 10" descr="C:\Documents and Settings\Егорычева\Рабочий стол\DSCN1317.JPG"/>
          <p:cNvPicPr>
            <a:picLocks noChangeAspect="1" noChangeArrowheads="1"/>
          </p:cNvPicPr>
          <p:nvPr/>
        </p:nvPicPr>
        <p:blipFill>
          <a:blip r:embed="rId2" cstate="print"/>
          <a:srcRect r="8502"/>
          <a:stretch>
            <a:fillRect/>
          </a:stretch>
        </p:blipFill>
        <p:spPr bwMode="auto">
          <a:xfrm>
            <a:off x="6443663" y="2997200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3" descr="C:\Documents and Settings\Егорычева\Рабочий стол\DSCN1288.JPG"/>
          <p:cNvPicPr>
            <a:picLocks noChangeAspect="1" noChangeArrowheads="1"/>
          </p:cNvPicPr>
          <p:nvPr/>
        </p:nvPicPr>
        <p:blipFill>
          <a:blip r:embed="rId3" cstate="print"/>
          <a:srcRect l="2580" r="17442"/>
          <a:stretch>
            <a:fillRect/>
          </a:stretch>
        </p:blipFill>
        <p:spPr bwMode="auto">
          <a:xfrm>
            <a:off x="6443663" y="1196975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Стрелка вниз 12"/>
          <p:cNvSpPr/>
          <p:nvPr/>
        </p:nvSpPr>
        <p:spPr>
          <a:xfrm>
            <a:off x="3132138" y="4652963"/>
            <a:ext cx="357187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0" name="Рисунок 9" descr="C:\Documents and Settings\Егорычева\Мои документы\МБДОУ дс №1\DSCN1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4797425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Познавательное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4"/>
          <p:cNvSpPr txBox="1">
            <a:spLocks noChangeArrowheads="1"/>
          </p:cNvSpPr>
          <p:nvPr/>
        </p:nvSpPr>
        <p:spPr bwMode="auto">
          <a:xfrm>
            <a:off x="1116013" y="1268413"/>
            <a:ext cx="5111750" cy="2308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Tx/>
              <a:buChar char="-"/>
            </a:pPr>
            <a:r>
              <a:rPr lang="ru-RU"/>
              <a:t>Обогащение активного словаря, развитие связанной речи, формирование звуковой аналитико-синтетической активности как предпосылки обучения грамоте.</a:t>
            </a:r>
          </a:p>
          <a:p>
            <a:pPr marL="180975" indent="-180975">
              <a:buFontTx/>
              <a:buChar char="-"/>
            </a:pPr>
            <a:r>
              <a:rPr lang="ru-RU"/>
              <a:t>Развитие звуковой культуры речи, фонематического слуха, знакомство с книжной культурой, формирование предпосылок обучения грамоте.</a:t>
            </a:r>
          </a:p>
        </p:txBody>
      </p:sp>
      <p:sp>
        <p:nvSpPr>
          <p:cNvPr id="23555" name="TextBox 25"/>
          <p:cNvSpPr txBox="1">
            <a:spLocks noChangeArrowheads="1"/>
          </p:cNvSpPr>
          <p:nvPr/>
        </p:nvSpPr>
        <p:spPr bwMode="auto">
          <a:xfrm>
            <a:off x="1116013" y="4365625"/>
            <a:ext cx="5040312" cy="7080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Овладение речью как средством  общения.</a:t>
            </a:r>
            <a:endParaRPr lang="ru-RU" sz="1000"/>
          </a:p>
        </p:txBody>
      </p:sp>
      <p:sp>
        <p:nvSpPr>
          <p:cNvPr id="40" name="Стрелка вниз 39"/>
          <p:cNvSpPr/>
          <p:nvPr/>
        </p:nvSpPr>
        <p:spPr>
          <a:xfrm>
            <a:off x="3276600" y="3644900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7" name="TextBox 40"/>
          <p:cNvSpPr txBox="1">
            <a:spLocks noChangeArrowheads="1"/>
          </p:cNvSpPr>
          <p:nvPr/>
        </p:nvSpPr>
        <p:spPr bwMode="auto">
          <a:xfrm>
            <a:off x="1116013" y="6021388"/>
            <a:ext cx="5040312" cy="4000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ctr"/>
            <a:r>
              <a:rPr lang="ru-RU" sz="2000"/>
              <a:t>Коммуникация</a:t>
            </a:r>
            <a:endParaRPr lang="ru-RU" sz="1000"/>
          </a:p>
        </p:txBody>
      </p:sp>
      <p:sp>
        <p:nvSpPr>
          <p:cNvPr id="42" name="Стрелка вниз 41"/>
          <p:cNvSpPr/>
          <p:nvPr/>
        </p:nvSpPr>
        <p:spPr>
          <a:xfrm flipH="1">
            <a:off x="3276600" y="5157788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9" name="Рисунок 10" descr="C:\Documents and Settings\Егорычева\Рабочий стол\DSCN1342.JPG"/>
          <p:cNvPicPr>
            <a:picLocks noChangeAspect="1" noChangeArrowheads="1"/>
          </p:cNvPicPr>
          <p:nvPr/>
        </p:nvPicPr>
        <p:blipFill>
          <a:blip r:embed="rId2" cstate="print"/>
          <a:srcRect r="3125"/>
          <a:stretch>
            <a:fillRect/>
          </a:stretch>
        </p:blipFill>
        <p:spPr bwMode="auto">
          <a:xfrm>
            <a:off x="6588125" y="3141663"/>
            <a:ext cx="22320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7" descr="C:\Users\PC-2\Desktop\сдс.фото\DSCN3816.JPG"/>
          <p:cNvPicPr>
            <a:picLocks noChangeAspect="1" noChangeArrowheads="1"/>
          </p:cNvPicPr>
          <p:nvPr/>
        </p:nvPicPr>
        <p:blipFill>
          <a:blip r:embed="rId3" cstate="print"/>
          <a:srcRect r="7120" b="7819"/>
          <a:stretch>
            <a:fillRect/>
          </a:stretch>
        </p:blipFill>
        <p:spPr bwMode="auto">
          <a:xfrm>
            <a:off x="6588125" y="1268413"/>
            <a:ext cx="2232025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7" descr="IMG_0596.jpg"/>
          <p:cNvPicPr>
            <a:picLocks noChangeAspect="1" noChangeArrowheads="1"/>
          </p:cNvPicPr>
          <p:nvPr/>
        </p:nvPicPr>
        <p:blipFill>
          <a:blip r:embed="rId4" cstate="print"/>
          <a:srcRect l="3069"/>
          <a:stretch>
            <a:fillRect/>
          </a:stretch>
        </p:blipFill>
        <p:spPr bwMode="auto">
          <a:xfrm>
            <a:off x="6588224" y="4941168"/>
            <a:ext cx="2232248" cy="1620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Речевое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4"/>
          <p:cNvSpPr txBox="1">
            <a:spLocks noChangeArrowheads="1"/>
          </p:cNvSpPr>
          <p:nvPr/>
        </p:nvSpPr>
        <p:spPr bwMode="auto">
          <a:xfrm>
            <a:off x="1187450" y="1150938"/>
            <a:ext cx="4752975" cy="163036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Формирование представлений о видах искусства (музыка, художественные произведения и фольклор, изобразительная деятельность).</a:t>
            </a:r>
            <a:endParaRPr lang="ru-RU" sz="1000"/>
          </a:p>
        </p:txBody>
      </p:sp>
      <p:sp>
        <p:nvSpPr>
          <p:cNvPr id="24579" name="TextBox 25"/>
          <p:cNvSpPr txBox="1">
            <a:spLocks noChangeArrowheads="1"/>
          </p:cNvSpPr>
          <p:nvPr/>
        </p:nvSpPr>
        <p:spPr bwMode="auto">
          <a:xfrm>
            <a:off x="1187450" y="3573463"/>
            <a:ext cx="4679950" cy="7080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Развитие восприятия произведения </a:t>
            </a:r>
          </a:p>
          <a:p>
            <a:r>
              <a:rPr lang="ru-RU" sz="2000"/>
              <a:t>искусства, творческой активности.</a:t>
            </a:r>
            <a:endParaRPr lang="ru-RU" sz="1000"/>
          </a:p>
        </p:txBody>
      </p:sp>
      <p:sp>
        <p:nvSpPr>
          <p:cNvPr id="24580" name="TextBox 40"/>
          <p:cNvSpPr txBox="1">
            <a:spLocks noChangeArrowheads="1"/>
          </p:cNvSpPr>
          <p:nvPr/>
        </p:nvSpPr>
        <p:spPr bwMode="auto">
          <a:xfrm>
            <a:off x="1187450" y="5157788"/>
            <a:ext cx="4679950" cy="13223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buFontTx/>
              <a:buAutoNum type="arabicPeriod"/>
            </a:pPr>
            <a:r>
              <a:rPr lang="ru-RU" sz="2000"/>
              <a:t>Восприятие художественной литературы и фольклора.</a:t>
            </a:r>
          </a:p>
          <a:p>
            <a:pPr marL="87313" indent="-87313"/>
            <a:r>
              <a:rPr lang="ru-RU" sz="2000"/>
              <a:t>2. Изобразительная деятельность.</a:t>
            </a:r>
          </a:p>
          <a:p>
            <a:pPr marL="87313" indent="-87313"/>
            <a:r>
              <a:rPr lang="ru-RU" sz="2000"/>
              <a:t>3. Музыка.</a:t>
            </a:r>
            <a:endParaRPr lang="ru-RU" sz="1000"/>
          </a:p>
        </p:txBody>
      </p:sp>
      <p:pic>
        <p:nvPicPr>
          <p:cNvPr id="10" name="Picture 8" descr="\\Rusinova\мои документы\ФОТО детских садов\фото группы семицветик 19 Теремок\DSC09203.JPG"/>
          <p:cNvPicPr>
            <a:picLocks noChangeAspect="1" noChangeArrowheads="1"/>
          </p:cNvPicPr>
          <p:nvPr/>
        </p:nvPicPr>
        <p:blipFill>
          <a:blip r:embed="rId2" cstate="print"/>
          <a:srcRect l="2880" t="20994" r="14822"/>
          <a:stretch>
            <a:fillRect/>
          </a:stretch>
        </p:blipFill>
        <p:spPr bwMode="auto">
          <a:xfrm>
            <a:off x="6516688" y="2997200"/>
            <a:ext cx="2303462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DSC02995.JPG"/>
          <p:cNvPicPr>
            <a:picLocks noChangeAspect="1"/>
          </p:cNvPicPr>
          <p:nvPr/>
        </p:nvPicPr>
        <p:blipFill>
          <a:blip r:embed="rId3" cstate="print"/>
          <a:srcRect l="12521" t="22821" r="11611"/>
          <a:stretch>
            <a:fillRect/>
          </a:stretch>
        </p:blipFill>
        <p:spPr>
          <a:xfrm>
            <a:off x="6516688" y="1125538"/>
            <a:ext cx="2298700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>
            <a:off x="3276600" y="2852738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276600" y="4365625"/>
            <a:ext cx="35718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8" name="Рисунок 10" descr="C:\Documents and Settings\Егорычева\Мои документы\МБДОУ дс №1\DSCN1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868863"/>
            <a:ext cx="2322512" cy="162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Художественно-эстетическое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4"/>
          <p:cNvSpPr txBox="1">
            <a:spLocks noChangeArrowheads="1"/>
          </p:cNvSpPr>
          <p:nvPr/>
        </p:nvSpPr>
        <p:spPr bwMode="auto">
          <a:xfrm>
            <a:off x="1116013" y="1196975"/>
            <a:ext cx="5111750" cy="20621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Tx/>
              <a:buChar char="-"/>
            </a:pPr>
            <a:r>
              <a:rPr lang="ru-RU" sz="1600"/>
              <a:t>Приобретение опыта в основных видах движений,</a:t>
            </a:r>
          </a:p>
          <a:p>
            <a:pPr marL="180975" indent="-180975">
              <a:buFontTx/>
              <a:buChar char="-"/>
            </a:pPr>
            <a:r>
              <a:rPr lang="ru-RU" sz="1600"/>
              <a:t>Формирование начальных  представлений о некоторых видах спорта,</a:t>
            </a:r>
          </a:p>
          <a:p>
            <a:pPr marL="180975" indent="-180975">
              <a:buFontTx/>
              <a:buChar char="-"/>
            </a:pPr>
            <a:r>
              <a:rPr lang="ru-RU" sz="1600"/>
              <a:t>Овладание подвижными играми с правилами,</a:t>
            </a:r>
          </a:p>
          <a:p>
            <a:pPr marL="180975" indent="-180975">
              <a:buFontTx/>
              <a:buChar char="-"/>
            </a:pPr>
            <a:r>
              <a:rPr lang="ru-RU" sz="1600"/>
              <a:t>Становление ценностей здорового образа жизни,</a:t>
            </a:r>
          </a:p>
          <a:p>
            <a:pPr marL="180975" indent="-180975">
              <a:buFontTx/>
              <a:buChar char="-"/>
            </a:pPr>
            <a:r>
              <a:rPr lang="ru-RU" sz="1600"/>
              <a:t>Овладение элементарными нормами и правилами ЗОЖ.</a:t>
            </a:r>
          </a:p>
        </p:txBody>
      </p:sp>
      <p:sp>
        <p:nvSpPr>
          <p:cNvPr id="25603" name="TextBox 25"/>
          <p:cNvSpPr txBox="1">
            <a:spLocks noChangeArrowheads="1"/>
          </p:cNvSpPr>
          <p:nvPr/>
        </p:nvSpPr>
        <p:spPr bwMode="auto">
          <a:xfrm>
            <a:off x="1116013" y="4076700"/>
            <a:ext cx="5111750" cy="5857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Развитие физических качеств, крупной и мелкой моторики, саморегуляции и самонаправленности.</a:t>
            </a:r>
          </a:p>
        </p:txBody>
      </p:sp>
      <p:sp>
        <p:nvSpPr>
          <p:cNvPr id="25604" name="TextBox 40"/>
          <p:cNvSpPr txBox="1">
            <a:spLocks noChangeArrowheads="1"/>
          </p:cNvSpPr>
          <p:nvPr/>
        </p:nvSpPr>
        <p:spPr bwMode="auto">
          <a:xfrm>
            <a:off x="1187450" y="5445125"/>
            <a:ext cx="5111750" cy="877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>
              <a:buFontTx/>
              <a:buAutoNum type="arabicPeriod"/>
            </a:pPr>
            <a:r>
              <a:rPr lang="ru-RU" sz="1700"/>
              <a:t> Двигательная</a:t>
            </a:r>
          </a:p>
          <a:p>
            <a:pPr marL="87313" indent="-87313">
              <a:buFontTx/>
              <a:buAutoNum type="arabicPeriod"/>
            </a:pPr>
            <a:r>
              <a:rPr lang="ru-RU" sz="1700"/>
              <a:t>Овладение элементарными нормами и правилами ЗОЖ</a:t>
            </a: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print"/>
          <a:srcRect l="11269" b="11269"/>
          <a:stretch>
            <a:fillRect/>
          </a:stretch>
        </p:blipFill>
        <p:spPr>
          <a:xfrm>
            <a:off x="6516688" y="1196975"/>
            <a:ext cx="2293937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2" descr="C:\Documents and Settings\Егорычева\Мои документы\МБДОУ дс №1\DSCN1353.JPG"/>
          <p:cNvPicPr>
            <a:picLocks noChangeAspect="1" noChangeArrowheads="1"/>
          </p:cNvPicPr>
          <p:nvPr/>
        </p:nvPicPr>
        <p:blipFill>
          <a:blip r:embed="rId3" cstate="print"/>
          <a:srcRect t="4000"/>
          <a:stretch>
            <a:fillRect/>
          </a:stretch>
        </p:blipFill>
        <p:spPr bwMode="auto">
          <a:xfrm>
            <a:off x="6516688" y="2997200"/>
            <a:ext cx="2295525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>
            <a:off x="3348038" y="3284538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348038" y="4724400"/>
            <a:ext cx="357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2" name="Рисунок 9" descr="C:\Documents and Settings\Егорычева\Мои документы\МБДОУ дс №1\DSCN1382.JPG"/>
          <p:cNvPicPr>
            <a:picLocks noChangeAspect="1" noChangeArrowheads="1"/>
          </p:cNvPicPr>
          <p:nvPr/>
        </p:nvPicPr>
        <p:blipFill>
          <a:blip r:embed="rId4" cstate="print"/>
          <a:srcRect l="6152" r="4600"/>
          <a:stretch>
            <a:fillRect/>
          </a:stretch>
        </p:blipFill>
        <p:spPr bwMode="auto">
          <a:xfrm>
            <a:off x="6516688" y="4797425"/>
            <a:ext cx="2303462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Физическое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412875"/>
          <a:ext cx="7848873" cy="6217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6624"/>
                <a:gridCol w="1152128"/>
                <a:gridCol w="1080121"/>
              </a:tblGrid>
              <a:tr h="207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 smtClean="0"/>
                        <a:t>«Социально-коммуникативное</a:t>
                      </a:r>
                      <a:r>
                        <a:rPr lang="ru-RU" sz="2000" baseline="0" dirty="0" smtClean="0"/>
                        <a:t> развитие»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 smtClean="0"/>
                        <a:t>Дата</a:t>
                      </a:r>
                      <a:r>
                        <a:rPr lang="ru-RU" sz="2000" baseline="0" dirty="0" smtClean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207023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Начало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Конец года</a:t>
                      </a:r>
                      <a:endParaRPr lang="ru-RU" sz="20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Игровая</a:t>
                      </a:r>
                      <a:r>
                        <a:rPr lang="ru-RU" sz="2000" baseline="0" dirty="0" smtClean="0"/>
                        <a:t> деятельность (показатели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Коммуникативная (показатели из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Самообслуживание и элементарный бытовой труд (показатели из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Основы безопасности</a:t>
                      </a:r>
                      <a:r>
                        <a:rPr lang="ru-RU" sz="2000" baseline="0" dirty="0" smtClean="0"/>
                        <a:t> в быту, социуме и природе (показатели из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Итоговый 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Уровень развития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412875"/>
          <a:ext cx="7704459" cy="51325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71526"/>
                <a:gridCol w="1272686"/>
                <a:gridCol w="1060247"/>
              </a:tblGrid>
              <a:tr h="1499758"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 smtClean="0"/>
                        <a:t>«Познавательное развитие</a:t>
                      </a:r>
                      <a:r>
                        <a:rPr lang="ru-RU" sz="2000" baseline="0" dirty="0" smtClean="0"/>
                        <a:t>»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 smtClean="0"/>
                        <a:t>Дата</a:t>
                      </a:r>
                      <a:r>
                        <a:rPr lang="ru-RU" sz="2000" baseline="0" dirty="0" smtClean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80219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Начало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Конец года</a:t>
                      </a:r>
                      <a:endParaRPr lang="ru-RU" sz="2000" dirty="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Конструирование (показатели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021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Познавательно-исследовательская (показатели из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Итоговый 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534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Уровень развития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557338"/>
          <a:ext cx="7848873" cy="41312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6624"/>
                <a:gridCol w="1152128"/>
                <a:gridCol w="1080121"/>
              </a:tblGrid>
              <a:tr h="1533428"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 smtClean="0"/>
                        <a:t>«Речевое развитие</a:t>
                      </a:r>
                      <a:r>
                        <a:rPr lang="ru-RU" sz="2000" baseline="0" dirty="0" smtClean="0"/>
                        <a:t>»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 smtClean="0"/>
                        <a:t>Дата</a:t>
                      </a:r>
                      <a:r>
                        <a:rPr lang="ru-RU" sz="2000" baseline="0" dirty="0" smtClean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820205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Начало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Конец года</a:t>
                      </a:r>
                      <a:endParaRPr lang="ru-RU" sz="2000" dirty="0"/>
                    </a:p>
                  </a:txBody>
                  <a:tcPr/>
                </a:tc>
              </a:tr>
              <a:tr h="463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Коммуникация (показатели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63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Итоговый 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635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Уровень развития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628775"/>
          <a:ext cx="7776864" cy="490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65095"/>
                <a:gridCol w="1141558"/>
                <a:gridCol w="1070211"/>
              </a:tblGrid>
              <a:tr h="207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 smtClean="0"/>
                        <a:t>«Художественно-эстетическое развитие</a:t>
                      </a:r>
                      <a:r>
                        <a:rPr lang="ru-RU" sz="2000" baseline="0" dirty="0" smtClean="0"/>
                        <a:t>»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 smtClean="0"/>
                        <a:t>Дата</a:t>
                      </a:r>
                      <a:r>
                        <a:rPr lang="ru-RU" sz="2000" baseline="0" dirty="0" smtClean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207023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Начало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Конец года</a:t>
                      </a:r>
                      <a:endParaRPr lang="ru-RU" sz="20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Восприятие художественной литературы и фольклора (показатели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Изобразительная (показатели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Музыкальная (показатели программы):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Итоговый 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Уровень развития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subTitle" idx="1"/>
          </p:nvPr>
        </p:nvSpPr>
        <p:spPr>
          <a:xfrm>
            <a:off x="1042988" y="1268413"/>
            <a:ext cx="7777162" cy="5033962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60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длительное слежение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за какими-либо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объектами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явлениями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педагогической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, система получения данных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для принятия стратегических и тактических решений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600" smtClean="0">
                <a:latin typeface="Arial" pitchFamily="34" charset="0"/>
                <a:cs typeface="Arial" pitchFamily="34" charset="0"/>
              </a:rPr>
              <a:t>это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система сбора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анализа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, представления информации и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информационная база управления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ru-RU" sz="2600" smtClean="0"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опосредованным условием управления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ДОО, дающим возможность оценить  деятельность дошкольных организаций на муниципальном уровне.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792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Мониторинг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6013" y="1412875"/>
          <a:ext cx="7704856" cy="573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3"/>
                <a:gridCol w="1387971"/>
                <a:gridCol w="1060302"/>
              </a:tblGrid>
              <a:tr h="20702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Образовательная область</a:t>
                      </a:r>
                    </a:p>
                    <a:p>
                      <a:pPr algn="ctr"/>
                      <a:r>
                        <a:rPr lang="ru-RU" sz="2000" dirty="0" smtClean="0"/>
                        <a:t>«Физическое развитие</a:t>
                      </a:r>
                      <a:r>
                        <a:rPr lang="ru-RU" sz="2000" baseline="0" dirty="0" smtClean="0"/>
                        <a:t>»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Виды деятельности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Оценка индивидуального развития ребенка</a:t>
                      </a:r>
                    </a:p>
                    <a:p>
                      <a:pPr algn="ctr"/>
                      <a:r>
                        <a:rPr lang="ru-RU" sz="2000" dirty="0" smtClean="0"/>
                        <a:t>Дата</a:t>
                      </a:r>
                      <a:r>
                        <a:rPr lang="ru-RU" sz="2000" baseline="0" dirty="0" smtClean="0"/>
                        <a:t> проведения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207023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Начало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Конец года</a:t>
                      </a:r>
                      <a:endParaRPr lang="ru-RU" sz="20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Двигательная (показатели программы):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Овладение элементарными нормами и правилами здорового образа жизни (показатели программы):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Музыкальная (показатели программы):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Итоговый балл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Уровень развития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Общий средний балл: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207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Средний уровень развития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Карта-схема педагогического мониторинга (в соответствии с ФГОС)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quarter" idx="1"/>
          </p:nvPr>
        </p:nvSpPr>
        <p:spPr>
          <a:xfrm>
            <a:off x="1187450" y="1268413"/>
            <a:ext cx="7720013" cy="4905375"/>
          </a:xfrm>
        </p:spPr>
        <p:txBody>
          <a:bodyPr/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наблюдение;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изучение продуктов детской деятельности;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игровые  задания;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проведение педагогических срезов овладения деятельностью;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собеседование с педагогами, родителями и детьми;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анкетирование и опрос родителей;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анализ документации педагогов.</a:t>
            </a:r>
          </a:p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Методы мониторинга: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1679575" y="1414463"/>
            <a:ext cx="7056438" cy="865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0" tIns="228600" rIns="228600" bIns="228600" spcCol="1270" anchor="ctr"/>
          <a:lstStyle/>
          <a:p>
            <a:pPr algn="ctr" defTabSz="2667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6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2555776" y="1700808"/>
            <a:ext cx="485775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6660232" y="1700808"/>
            <a:ext cx="484188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TextBox 18"/>
          <p:cNvSpPr txBox="1">
            <a:spLocks noChangeArrowheads="1"/>
          </p:cNvSpPr>
          <p:nvPr/>
        </p:nvSpPr>
        <p:spPr bwMode="auto">
          <a:xfrm>
            <a:off x="1115616" y="1196752"/>
            <a:ext cx="77048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Образовательная область «Физическое развитие»</a:t>
            </a:r>
          </a:p>
        </p:txBody>
      </p:sp>
      <p:sp>
        <p:nvSpPr>
          <p:cNvPr id="32778" name="TextBox 19"/>
          <p:cNvSpPr txBox="1">
            <a:spLocks noChangeArrowheads="1"/>
          </p:cNvSpPr>
          <p:nvPr/>
        </p:nvSpPr>
        <p:spPr bwMode="auto">
          <a:xfrm>
            <a:off x="1115616" y="2204864"/>
            <a:ext cx="345638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Двигательная деятельность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9" name="TextBox 21"/>
          <p:cNvSpPr txBox="1">
            <a:spLocks noChangeArrowheads="1"/>
          </p:cNvSpPr>
          <p:nvPr/>
        </p:nvSpPr>
        <p:spPr bwMode="auto">
          <a:xfrm>
            <a:off x="4716016" y="2204864"/>
            <a:ext cx="4216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Овладение элементарными нормами и правилами здорового образа жизни</a:t>
            </a:r>
          </a:p>
        </p:txBody>
      </p:sp>
      <p:sp>
        <p:nvSpPr>
          <p:cNvPr id="32786" name="TextBox 24"/>
          <p:cNvSpPr txBox="1">
            <a:spLocks noChangeArrowheads="1"/>
          </p:cNvSpPr>
          <p:nvPr/>
        </p:nvSpPr>
        <p:spPr bwMode="auto">
          <a:xfrm>
            <a:off x="1250950" y="4129088"/>
            <a:ext cx="4003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Методы проведения мониторинга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214414" y="3571876"/>
            <a:ext cx="4286280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Наблюдения  в НООД, режимных моментах,  самостоятельной деятельности 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Педагогические срезы овладения основными видами движений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Методическое пособие «Оценка физических качеств детей дошкольного возраста» (Н.Л.Замыслов,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</a:rPr>
              <a:t>Н.И.Замотаева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52120" y="3429000"/>
            <a:ext cx="324036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Наблюдения в режимных моментах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Беседы с детьми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Создание проблемно-игровых ситуаций</a:t>
            </a:r>
          </a:p>
          <a:p>
            <a:pPr marL="85725" indent="-85725"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</a:rPr>
              <a:t>Анкетирование родителей</a:t>
            </a:r>
          </a:p>
        </p:txBody>
      </p:sp>
      <p:sp>
        <p:nvSpPr>
          <p:cNvPr id="22" name="Стрелка вверх 21"/>
          <p:cNvSpPr/>
          <p:nvPr/>
        </p:nvSpPr>
        <p:spPr>
          <a:xfrm>
            <a:off x="2571736" y="3000372"/>
            <a:ext cx="485775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6660232" y="2924944"/>
            <a:ext cx="485775" cy="43180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6013" y="1484313"/>
          <a:ext cx="7858181" cy="5292852"/>
        </p:xfrm>
        <a:graphic>
          <a:graphicData uri="http://schemas.openxmlformats.org/drawingml/2006/table">
            <a:tbl>
              <a:tblPr/>
              <a:tblGrid>
                <a:gridCol w="1123603"/>
                <a:gridCol w="5400600"/>
                <a:gridCol w="648072"/>
                <a:gridCol w="685906"/>
              </a:tblGrid>
              <a:tr h="409034">
                <a:tc grid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Образовательная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область «Физическое развитие»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Оценка индивидуального развития ребенка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9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Calibri"/>
                          <a:cs typeface="Times New Roman"/>
                        </a:rPr>
                        <a:t>Виды 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Показатели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развития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Декабрь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86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Двигательная деятельность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1.Может прыгать на мягкое покрытие с высоты до 40 см.; мягко приземляться, прыгать в длину с места на расстояние не менее 100 см., с разбега 180 см., в высоту с разбега – не менее 50 см., прыгать через короткую и длинную скакалку разными способами. 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2.Может перебрасывать набивные мячи (вес 1 кг.), бросать предметы в цель из разных исходных положений, попадать в вертикальную и горизонтальную цель с расстояния 4-5 м, метать предметы правой и левой рукой на расстояние 5-12 м, метать предметы в движущуюся цель.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3.Умеет перестраиваться в 2-3 колонны, в 2-3 круга на ходу; в 2 шеренги после расчета «на первый, второй», соблюдать интервалы во время передвижения.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4.Выполняет физические упражнения из разных исходных положений четко и ритмично, в заданном темпе, под музыку, по словесной инструкции.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5.Следит за правильной осанкой.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6.Участвует в играх с элементами спорта (городки, бадминтон, баскетбол, футбол, хоккей, настольный теннис).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7.Умеет ходить на лыжах переменным скользящим шагом на расстояние 3 км, поднимается на горку и спускается с нее, тормозит при спуске.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40" name="Rectangle 4"/>
          <p:cNvSpPr>
            <a:spLocks noChangeArrowheads="1"/>
          </p:cNvSpPr>
          <p:nvPr/>
        </p:nvSpPr>
        <p:spPr bwMode="auto">
          <a:xfrm>
            <a:off x="1116013" y="981075"/>
            <a:ext cx="7748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>
                <a:latin typeface="Times New Roman" pitchFamily="18" charset="0"/>
              </a:rPr>
              <a:t>Возрастная группа: </a:t>
            </a:r>
            <a:r>
              <a:rPr lang="ru-RU" sz="1400" u="sng">
                <a:latin typeface="Times New Roman" pitchFamily="18" charset="0"/>
              </a:rPr>
              <a:t>подготовительная     </a:t>
            </a:r>
            <a:r>
              <a:rPr lang="ru-RU" sz="1400">
                <a:latin typeface="Times New Roman" pitchFamily="18" charset="0"/>
              </a:rPr>
              <a:t>                                                                       Ребенок: </a:t>
            </a:r>
            <a:r>
              <a:rPr lang="ru-RU" sz="1400" u="sng">
                <a:latin typeface="Times New Roman" pitchFamily="18" charset="0"/>
              </a:rPr>
              <a:t>Таня М.</a:t>
            </a:r>
            <a:endParaRPr lang="ru-RU" sz="1100"/>
          </a:p>
          <a:p>
            <a:pPr eaLnBrk="0" hangingPunct="0"/>
            <a:r>
              <a:rPr lang="ru-RU" sz="1400">
                <a:latin typeface="Times New Roman" pitchFamily="18" charset="0"/>
              </a:rPr>
              <a:t>Воспитатель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b="1" dirty="0">
                <a:solidFill>
                  <a:schemeClr val="tx2"/>
                </a:solidFill>
              </a:rPr>
              <a:t>Фрагмент карты оценки индивидуального развития ребенка (педагогический  мониторинг в соответствии с ФГОС ДО)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42988" y="1052513"/>
          <a:ext cx="7848872" cy="5473834"/>
        </p:xfrm>
        <a:graphic>
          <a:graphicData uri="http://schemas.openxmlformats.org/drawingml/2006/table">
            <a:tbl>
              <a:tblPr/>
              <a:tblGrid>
                <a:gridCol w="3286148"/>
                <a:gridCol w="3253370"/>
                <a:gridCol w="662710"/>
                <a:gridCol w="646644"/>
              </a:tblGrid>
              <a:tr h="20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Итоговый балл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Уровень развития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6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Овладение элементами здорового образа жизни 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1.Освоил основные культурно-гигиенические навыки (быстро и правильно умывается, насухо вытирается, пользуется только индивидуальным полотенцем, чистит зубы,   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полощет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рот после еды, моет ноги перед сном, правильно пользуется носовым платком и расческой, следит за своим внешним видом, быстро раздевается и одевается, вешает одежду в определенном порядке, следит за чистотой одежды и обуви).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2.Имеет сформированные представления о здоровом образе жизни (об особенностях строения и функциях организма человека, о важности соблюдения режима дня, о рациональном питании, о пользе и видах закаливающих процедур, о роли солнечного света, воздуха и воды в жизни человека и их влиянии на здоровье).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Итоговый балл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Уровень развития</a:t>
                      </a: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Итоговый  балл по образовательной области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Уровень развития по образовательной 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057" marR="33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b="1" dirty="0">
                <a:solidFill>
                  <a:schemeClr val="tx2"/>
                </a:solidFill>
              </a:rPr>
              <a:t>Фрагмент карты оценки индивидуального развития ребенка (педагогический  мониторинг в соответствии с ФГОС ДО)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125538"/>
          <a:ext cx="7929617" cy="3118830"/>
        </p:xfrm>
        <a:graphic>
          <a:graphicData uri="http://schemas.openxmlformats.org/drawingml/2006/table">
            <a:tbl>
              <a:tblPr/>
              <a:tblGrid>
                <a:gridCol w="368174"/>
                <a:gridCol w="917710"/>
                <a:gridCol w="500066"/>
                <a:gridCol w="642942"/>
                <a:gridCol w="428628"/>
                <a:gridCol w="642942"/>
                <a:gridCol w="438142"/>
                <a:gridCol w="704866"/>
                <a:gridCol w="461598"/>
                <a:gridCol w="613769"/>
                <a:gridCol w="424831"/>
                <a:gridCol w="680559"/>
                <a:gridCol w="462449"/>
                <a:gridCol w="642941"/>
              </a:tblGrid>
              <a:tr h="15123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 ребенка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Овладение элементами здорового образа жизни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Таня М.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Соня Ф.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Андрей П.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Оля 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Егор 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Ксюша С.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Максим 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Лиза 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Саша О.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Никита Т.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1.9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1.8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1.8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15" marR="431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87450" y="4365625"/>
          <a:ext cx="6096000" cy="7315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38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Низкий уровень –  2 дошкольника (20%)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уровень –  1 дошкольник (10%)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Средний  уровень - 5 дошкольников (50%)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 уровень - 6 дошкольников (60%)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Высокий уровень – 3 дошкольника (30%)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 уровень – 3 дошкольника (30%)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069" name="Rectangle 5"/>
          <p:cNvSpPr>
            <a:spLocks noChangeArrowheads="1"/>
          </p:cNvSpPr>
          <p:nvPr/>
        </p:nvSpPr>
        <p:spPr bwMode="auto">
          <a:xfrm>
            <a:off x="1116013" y="5157788"/>
            <a:ext cx="78581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образовательной области «Физическое развитие» отмечена положительная динамика</a:t>
            </a:r>
          </a:p>
          <a:p>
            <a:pPr eaLnBrk="0" hangingPunct="0"/>
            <a:r>
              <a:rPr 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10 воспитанников: </a:t>
            </a:r>
          </a:p>
          <a:p>
            <a:pPr eaLnBrk="0" hangingPunct="0"/>
            <a:r>
              <a:rPr 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балл – ребенок с помощью взрослого выполняет некоторые параметры оценки (имеет отрывочные, бессистемные представления об указанном критерии);</a:t>
            </a:r>
          </a:p>
          <a:p>
            <a:pPr eaLnBrk="0" hangingPunct="0"/>
            <a:r>
              <a:rPr 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балл – ребенок выполняет все критерии оценки с частичной помощью взрослого ( имеет частично усвоенные, неточные представления об указанном критерии);</a:t>
            </a:r>
          </a:p>
          <a:p>
            <a:pPr eaLnBrk="0" hangingPunct="0"/>
            <a:r>
              <a:rPr lang="ru-RU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балла – ребенок выполняет все предложенные задания самостоятельно.</a:t>
            </a:r>
          </a:p>
        </p:txBody>
      </p:sp>
      <p:sp>
        <p:nvSpPr>
          <p:cNvPr id="36070" name="Rectangle 6"/>
          <p:cNvSpPr>
            <a:spLocks noChangeArrowheads="1"/>
          </p:cNvSpPr>
          <p:nvPr/>
        </p:nvSpPr>
        <p:spPr bwMode="auto">
          <a:xfrm>
            <a:off x="6156325" y="6092825"/>
            <a:ext cx="2025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от 1 до 1, 4 балла</a:t>
            </a:r>
          </a:p>
          <a:p>
            <a:pPr eaLnBrk="0" hangingPunct="0"/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от 1,5 до 2,4 балла</a:t>
            </a:r>
          </a:p>
          <a:p>
            <a:pPr eaLnBrk="0" hangingPunct="0"/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от 2, 5 до 3 баллов.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15616" y="26064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b="1" dirty="0">
                <a:solidFill>
                  <a:schemeClr val="tx2"/>
                </a:solidFill>
              </a:rPr>
              <a:t>Таблица результатов </a:t>
            </a:r>
            <a:r>
              <a:rPr lang="ru-RU" sz="2100" b="1" dirty="0" err="1">
                <a:solidFill>
                  <a:schemeClr val="tx2"/>
                </a:solidFill>
              </a:rPr>
              <a:t>пед.мониторинга</a:t>
            </a:r>
            <a:r>
              <a:rPr lang="ru-RU" sz="2100" b="1" dirty="0">
                <a:solidFill>
                  <a:schemeClr val="tx2"/>
                </a:solidFill>
              </a:rPr>
              <a:t> воспитанников группы по образовательной области «Физическое развитие»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63" y="1500188"/>
          <a:ext cx="7858179" cy="1463040"/>
        </p:xfrm>
        <a:graphic>
          <a:graphicData uri="http://schemas.openxmlformats.org/drawingml/2006/table">
            <a:tbl>
              <a:tblPr/>
              <a:tblGrid>
                <a:gridCol w="1042031"/>
                <a:gridCol w="952053"/>
                <a:gridCol w="1179727"/>
                <a:gridCol w="1179727"/>
                <a:gridCol w="1001586"/>
                <a:gridCol w="947507"/>
                <a:gridCol w="791634"/>
                <a:gridCol w="763914"/>
              </a:tblGrid>
              <a:tr h="14287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 ребенка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Виды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Двигательная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Овладение элементами здорового образа жизни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074" marR="38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928" name="Rectangle 5"/>
          <p:cNvSpPr>
            <a:spLocks noChangeArrowheads="1"/>
          </p:cNvSpPr>
          <p:nvPr/>
        </p:nvSpPr>
        <p:spPr bwMode="auto">
          <a:xfrm>
            <a:off x="7929563" y="1143000"/>
            <a:ext cx="998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1400" u="sng">
                <a:latin typeface="Times New Roman" pitchFamily="18" charset="0"/>
              </a:rPr>
              <a:t>Таблица 6.</a:t>
            </a:r>
            <a:endParaRPr lang="ru-RU" sz="1400"/>
          </a:p>
        </p:txBody>
      </p:sp>
      <p:sp>
        <p:nvSpPr>
          <p:cNvPr id="36929" name="Rectangle 5"/>
          <p:cNvSpPr>
            <a:spLocks noChangeArrowheads="1"/>
          </p:cNvSpPr>
          <p:nvPr/>
        </p:nvSpPr>
        <p:spPr bwMode="auto">
          <a:xfrm>
            <a:off x="7929563" y="4500563"/>
            <a:ext cx="998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1400" u="sng">
                <a:latin typeface="Times New Roman" pitchFamily="18" charset="0"/>
              </a:rPr>
              <a:t>Таблица 7.</a:t>
            </a:r>
            <a:endParaRPr lang="ru-RU" sz="140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63" y="4857750"/>
          <a:ext cx="7858180" cy="1463040"/>
        </p:xfrm>
        <a:graphic>
          <a:graphicData uri="http://schemas.openxmlformats.org/drawingml/2006/table">
            <a:tbl>
              <a:tblPr/>
              <a:tblGrid>
                <a:gridCol w="285752"/>
                <a:gridCol w="889573"/>
                <a:gridCol w="539187"/>
                <a:gridCol w="642942"/>
                <a:gridCol w="571504"/>
                <a:gridCol w="571504"/>
                <a:gridCol w="500066"/>
                <a:gridCol w="771267"/>
                <a:gridCol w="551473"/>
                <a:gridCol w="548369"/>
                <a:gridCol w="440247"/>
                <a:gridCol w="589755"/>
                <a:gridCol w="366786"/>
                <a:gridCol w="589755"/>
              </a:tblGrid>
              <a:tr h="1369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 ребенка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1115616" y="260648"/>
            <a:ext cx="7713538" cy="8823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b="1" dirty="0">
                <a:solidFill>
                  <a:schemeClr val="tx2"/>
                </a:solidFill>
              </a:rPr>
              <a:t>Таблица результатов педагогического  мониторинга воспитанников группы по образовательной области «Физическое развитие»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15616" y="3501008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b="1" dirty="0">
                <a:solidFill>
                  <a:schemeClr val="tx2"/>
                </a:solidFill>
              </a:rPr>
              <a:t>Сводная таблица результатов педагогического мониторинга воспитанников группы (ДОО)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7929563" y="1500188"/>
            <a:ext cx="998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1400" u="sng">
                <a:latin typeface="Times New Roman" pitchFamily="18" charset="0"/>
              </a:rPr>
              <a:t>Таблица 8.</a:t>
            </a:r>
            <a:endParaRPr lang="ru-RU" sz="14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1857364"/>
          <a:ext cx="7858181" cy="2705715"/>
        </p:xfrm>
        <a:graphic>
          <a:graphicData uri="http://schemas.openxmlformats.org/drawingml/2006/table">
            <a:tbl>
              <a:tblPr/>
              <a:tblGrid>
                <a:gridCol w="291196"/>
                <a:gridCol w="944335"/>
                <a:gridCol w="654165"/>
                <a:gridCol w="654165"/>
                <a:gridCol w="629044"/>
                <a:gridCol w="533687"/>
                <a:gridCol w="508567"/>
                <a:gridCol w="584442"/>
                <a:gridCol w="546504"/>
                <a:gridCol w="543429"/>
                <a:gridCol w="436281"/>
                <a:gridCol w="584442"/>
                <a:gridCol w="363482"/>
                <a:gridCol w="584442"/>
              </a:tblGrid>
              <a:tr h="33040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Возрастные группы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Образовательные области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1187624" y="404664"/>
            <a:ext cx="7713538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100" b="1" dirty="0">
                <a:solidFill>
                  <a:schemeClr val="tx2"/>
                </a:solidFill>
              </a:rPr>
              <a:t>Сводная таблица результатов педагогического мониторинга</a:t>
            </a:r>
            <a:br>
              <a:rPr lang="ru-RU" sz="2100" b="1" dirty="0">
                <a:solidFill>
                  <a:schemeClr val="tx2"/>
                </a:solidFill>
              </a:rPr>
            </a:br>
            <a:r>
              <a:rPr lang="ru-RU" sz="2100" b="1" dirty="0">
                <a:solidFill>
                  <a:schemeClr val="tx2"/>
                </a:solidFill>
              </a:rPr>
              <a:t>воспитанников ДОО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>
          <a:xfrm>
            <a:off x="1473200" y="1412875"/>
            <a:ext cx="7670800" cy="5159375"/>
          </a:xfrm>
        </p:spPr>
        <p:txBody>
          <a:bodyPr/>
          <a:lstStyle/>
          <a:p>
            <a:pPr marL="0" indent="180975" algn="just">
              <a:lnSpc>
                <a:spcPct val="80000"/>
              </a:lnSpc>
              <a:buFont typeface="Wingdings 2" pitchFamily="18" charset="2"/>
              <a:buNone/>
              <a:tabLst>
                <a:tab pos="180975" algn="l"/>
              </a:tabLst>
              <a:defRPr/>
            </a:pPr>
            <a:r>
              <a:rPr lang="ru-RU" sz="2200" b="1" dirty="0" smtClean="0">
                <a:latin typeface="Arial" charset="0"/>
                <a:cs typeface="Arial" charset="0"/>
              </a:rPr>
              <a:t>1.</a:t>
            </a:r>
            <a:r>
              <a:rPr lang="ru-RU" sz="2200" dirty="0" smtClean="0">
                <a:latin typeface="Arial" charset="0"/>
                <a:cs typeface="Arial" charset="0"/>
              </a:rPr>
              <a:t> Работа с </a:t>
            </a:r>
            <a:r>
              <a:rPr lang="ru-RU" sz="2200" b="1" dirty="0" smtClean="0">
                <a:latin typeface="Arial" charset="0"/>
                <a:cs typeface="Arial" charset="0"/>
              </a:rPr>
              <a:t>таблицей 1.</a:t>
            </a:r>
            <a:r>
              <a:rPr lang="ru-RU" sz="2200" dirty="0" smtClean="0">
                <a:latin typeface="Arial" charset="0"/>
                <a:cs typeface="Arial" charset="0"/>
              </a:rPr>
              <a:t> </a:t>
            </a:r>
            <a:r>
              <a:rPr lang="ru-RU" sz="2200" b="1" dirty="0" smtClean="0">
                <a:latin typeface="Arial" charset="0"/>
                <a:cs typeface="Arial" charset="0"/>
              </a:rPr>
              <a:t>«Карта оценки индивидуального развития ребенка»</a:t>
            </a:r>
            <a:r>
              <a:rPr lang="ru-RU" sz="2200" dirty="0" smtClean="0">
                <a:latin typeface="Arial" charset="0"/>
                <a:cs typeface="Arial" charset="0"/>
              </a:rPr>
              <a:t>:</a:t>
            </a:r>
          </a:p>
          <a:p>
            <a:pPr marL="0" indent="180975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- Оценить каждый показатель развития от 1 до 3 баллов</a:t>
            </a:r>
          </a:p>
          <a:p>
            <a:pPr marL="0" indent="180975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- Определить итоговую оценку по  деятельности (суммировать оценки показателей развития и разделить на количество показателей)</a:t>
            </a:r>
          </a:p>
          <a:p>
            <a:pPr marL="0" indent="180975" algn="just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- Вывести общий балл по образовательной области (суммировать итоговые оценки по видам деятельности и разделить на количество видов деятельности).</a:t>
            </a:r>
          </a:p>
          <a:p>
            <a:pPr marL="0" indent="180975" algn="just">
              <a:lnSpc>
                <a:spcPct val="80000"/>
              </a:lnSpc>
              <a:buFont typeface="Wingdings 2" pitchFamily="18" charset="2"/>
              <a:buNone/>
              <a:tabLst>
                <a:tab pos="180975" algn="l"/>
              </a:tabLst>
              <a:defRPr/>
            </a:pPr>
            <a:r>
              <a:rPr lang="ru-RU" sz="2200" b="1" dirty="0" smtClean="0">
                <a:latin typeface="Arial" charset="0"/>
                <a:cs typeface="Arial" charset="0"/>
              </a:rPr>
              <a:t>2.</a:t>
            </a:r>
            <a:r>
              <a:rPr lang="ru-RU" sz="2200" dirty="0" smtClean="0">
                <a:latin typeface="Arial" charset="0"/>
                <a:cs typeface="Arial" charset="0"/>
              </a:rPr>
              <a:t> Работа с </a:t>
            </a:r>
            <a:r>
              <a:rPr lang="ru-RU" sz="2200" b="1" dirty="0" smtClean="0">
                <a:latin typeface="Arial" charset="0"/>
                <a:cs typeface="Arial" charset="0"/>
              </a:rPr>
              <a:t>таблицами 2,3,4,5,6</a:t>
            </a:r>
            <a:r>
              <a:rPr lang="ru-RU" sz="2200" dirty="0" smtClean="0">
                <a:latin typeface="Arial" charset="0"/>
                <a:cs typeface="Arial" charset="0"/>
              </a:rPr>
              <a:t>.  </a:t>
            </a:r>
            <a:r>
              <a:rPr lang="ru-RU" sz="2200" b="1" dirty="0" smtClean="0">
                <a:latin typeface="Arial" charset="0"/>
                <a:cs typeface="Arial" charset="0"/>
              </a:rPr>
              <a:t>«Результаты педагогического мониторинга воспитанников группы по образовательной области»</a:t>
            </a:r>
            <a:r>
              <a:rPr lang="ru-RU" sz="2200" dirty="0" smtClean="0">
                <a:latin typeface="Arial" charset="0"/>
                <a:cs typeface="Arial" charset="0"/>
              </a:rPr>
              <a:t>:</a:t>
            </a:r>
          </a:p>
          <a:p>
            <a:pPr marL="0" indent="180975" algn="just">
              <a:lnSpc>
                <a:spcPct val="80000"/>
              </a:lnSpc>
              <a:buFont typeface="Wingdings 2" pitchFamily="18" charset="2"/>
              <a:buNone/>
              <a:tabLst>
                <a:tab pos="180975" algn="l"/>
              </a:tabLst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- Определить оценку развития воспитанников группы в одной образовательной области  (суммировать общий балл по одной образовательной области каждого воспитанника и разделить на количество детей).</a:t>
            </a:r>
          </a:p>
          <a:p>
            <a:pPr algn="just">
              <a:lnSpc>
                <a:spcPct val="80000"/>
              </a:lnSpc>
              <a:defRPr/>
            </a:pPr>
            <a:endParaRPr lang="ru-RU" sz="2000" dirty="0" smtClean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87624" y="404664"/>
            <a:ext cx="771353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000" b="1" dirty="0">
                <a:solidFill>
                  <a:schemeClr val="tx2"/>
                </a:solidFill>
              </a:rPr>
              <a:t>Алгоритм мониторинга</a:t>
            </a:r>
          </a:p>
          <a:p>
            <a:pPr>
              <a:defRPr/>
            </a:pPr>
            <a:r>
              <a:rPr lang="ru-RU" sz="3000" b="1" dirty="0">
                <a:solidFill>
                  <a:schemeClr val="tx2"/>
                </a:solidFill>
              </a:rPr>
              <a:t>(подсчет результатов)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1187450" y="1557338"/>
            <a:ext cx="771525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200" b="1"/>
              <a:t>3.</a:t>
            </a:r>
            <a:r>
              <a:rPr lang="ru-RU" sz="2200"/>
              <a:t> Работа с </a:t>
            </a:r>
            <a:r>
              <a:rPr lang="ru-RU" sz="2200" b="1"/>
              <a:t>таблицей 7.</a:t>
            </a:r>
            <a:r>
              <a:rPr lang="ru-RU" sz="2200"/>
              <a:t> </a:t>
            </a:r>
            <a:r>
              <a:rPr lang="ru-RU" sz="2200" b="1"/>
              <a:t>«Сводная таблица результатов педагогического мониторинга воспитанников группы по всем образовательным областям»</a:t>
            </a:r>
            <a:r>
              <a:rPr lang="ru-RU" sz="2200"/>
              <a:t> (уровень освоения основной общеобразовательной программы по группе)</a:t>
            </a:r>
          </a:p>
          <a:p>
            <a:pPr algn="just">
              <a:spcBef>
                <a:spcPts val="600"/>
              </a:spcBef>
            </a:pPr>
            <a:r>
              <a:rPr lang="ru-RU" sz="2200"/>
              <a:t> - Вывести оценку развития воспитанников группы по всем образовательным областям (суммировать баллы по пяти образовательным областям и разделить на количество областей).</a:t>
            </a:r>
          </a:p>
          <a:p>
            <a:pPr algn="just">
              <a:spcBef>
                <a:spcPts val="600"/>
              </a:spcBef>
            </a:pPr>
            <a:r>
              <a:rPr lang="ru-RU" sz="2200" b="1"/>
              <a:t>4.</a:t>
            </a:r>
            <a:r>
              <a:rPr lang="ru-RU" sz="2200"/>
              <a:t> Работа с </a:t>
            </a:r>
            <a:r>
              <a:rPr lang="ru-RU" sz="2200" b="1"/>
              <a:t>таблицей 8.</a:t>
            </a:r>
            <a:r>
              <a:rPr lang="ru-RU" sz="2200"/>
              <a:t> </a:t>
            </a:r>
            <a:r>
              <a:rPr lang="ru-RU" sz="2200" b="1"/>
              <a:t>«Сводная таблица результатов педагогического мониторинга воспитанников ДОО  по всем образовательным областям»</a:t>
            </a:r>
            <a:r>
              <a:rPr lang="ru-RU" sz="2200"/>
              <a:t> (уровень освоения основной общеобразовательной программы по ДОО). 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87624" y="404664"/>
            <a:ext cx="771353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000" b="1" dirty="0">
                <a:solidFill>
                  <a:schemeClr val="tx2"/>
                </a:solidFill>
              </a:rPr>
              <a:t>Алгоритм мониторинга</a:t>
            </a:r>
          </a:p>
          <a:p>
            <a:pPr>
              <a:defRPr/>
            </a:pPr>
            <a:r>
              <a:rPr lang="ru-RU" sz="3000" b="1" dirty="0">
                <a:solidFill>
                  <a:schemeClr val="tx2"/>
                </a:solidFill>
              </a:rPr>
              <a:t>(подсчет результатов)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subTitle" idx="1"/>
          </p:nvPr>
        </p:nvSpPr>
        <p:spPr>
          <a:xfrm>
            <a:off x="1116013" y="1484313"/>
            <a:ext cx="7704137" cy="468153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600" b="1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600" b="1" smtClean="0">
                <a:latin typeface="Arial" pitchFamily="34" charset="0"/>
                <a:cs typeface="Arial" pitchFamily="34" charset="0"/>
              </a:rPr>
              <a:t>заключается в:</a:t>
            </a:r>
          </a:p>
          <a:p>
            <a:pPr>
              <a:lnSpc>
                <a:spcPct val="80000"/>
              </a:lnSpc>
            </a:pPr>
            <a:endParaRPr lang="ru-RU" sz="260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600" b="1" smtClean="0">
                <a:latin typeface="Arial" pitchFamily="34" charset="0"/>
                <a:cs typeface="Arial" pitchFamily="34" charset="0"/>
              </a:rPr>
              <a:t>Определении состояния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и  направленности 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образовательного процесса и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оценки его развития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600" b="1" smtClean="0">
                <a:latin typeface="Arial" pitchFamily="34" charset="0"/>
                <a:cs typeface="Arial" pitchFamily="34" charset="0"/>
              </a:rPr>
              <a:t>Обучении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педагогов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самоанализу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самооценке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результативности своей деятельности.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</a:pPr>
            <a:r>
              <a:rPr lang="ru-RU" sz="2600" smtClean="0">
                <a:latin typeface="Arial" pitchFamily="34" charset="0"/>
                <a:cs typeface="Arial" pitchFamily="34" charset="0"/>
              </a:rPr>
              <a:t>Осуществлении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оценки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 целесообразности принятого </a:t>
            </a:r>
            <a:r>
              <a:rPr lang="ru-RU" sz="2600" b="1" smtClean="0">
                <a:latin typeface="Arial" pitchFamily="34" charset="0"/>
                <a:cs typeface="Arial" pitchFamily="34" charset="0"/>
              </a:rPr>
              <a:t>управленческого  решения</a:t>
            </a:r>
            <a:r>
              <a:rPr lang="ru-RU" sz="26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Актуальность использования мониторинга в ДОО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>
          <a:xfrm>
            <a:off x="1438275" y="1196975"/>
            <a:ext cx="7705725" cy="5214938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Font typeface="Wingdings 2" pitchFamily="18" charset="2"/>
              <a:buNone/>
              <a:defRPr/>
            </a:pPr>
            <a:r>
              <a:rPr lang="ru-RU" sz="2100" dirty="0" smtClean="0">
                <a:latin typeface="Arial" charset="0"/>
                <a:cs typeface="Arial" charset="0"/>
              </a:rPr>
              <a:t>Использование </a:t>
            </a:r>
            <a:r>
              <a:rPr lang="ru-RU" sz="2100" b="1" dirty="0" smtClean="0">
                <a:latin typeface="Arial" charset="0"/>
                <a:cs typeface="Arial" charset="0"/>
              </a:rPr>
              <a:t>мониторинга</a:t>
            </a:r>
            <a:r>
              <a:rPr lang="ru-RU" sz="2100" dirty="0" smtClean="0">
                <a:latin typeface="Arial" charset="0"/>
                <a:cs typeface="Arial" charset="0"/>
              </a:rPr>
              <a:t> в образовательной организации:</a:t>
            </a:r>
          </a:p>
          <a:p>
            <a:pPr marL="180975" indent="-180975" algn="just">
              <a:spcBef>
                <a:spcPts val="1800"/>
              </a:spcBef>
              <a:defRPr/>
            </a:pPr>
            <a:r>
              <a:rPr lang="ru-RU" sz="2100" dirty="0" smtClean="0">
                <a:latin typeface="Arial" charset="0"/>
                <a:cs typeface="Arial" charset="0"/>
              </a:rPr>
              <a:t> позволяет определить оценку </a:t>
            </a:r>
            <a:r>
              <a:rPr lang="ru-RU" sz="2100" b="1" dirty="0" smtClean="0">
                <a:latin typeface="Arial" charset="0"/>
                <a:cs typeface="Arial" charset="0"/>
              </a:rPr>
              <a:t>успешности</a:t>
            </a:r>
            <a:r>
              <a:rPr lang="ru-RU" sz="2100" dirty="0" smtClean="0">
                <a:latin typeface="Arial" charset="0"/>
                <a:cs typeface="Arial" charset="0"/>
              </a:rPr>
              <a:t> </a:t>
            </a:r>
            <a:r>
              <a:rPr lang="ru-RU" sz="2100" smtClean="0">
                <a:latin typeface="Arial" charset="0"/>
                <a:cs typeface="Arial" charset="0"/>
              </a:rPr>
              <a:t>и </a:t>
            </a:r>
            <a:r>
              <a:rPr lang="ru-RU" sz="2100" b="1" smtClean="0">
                <a:latin typeface="Arial" charset="0"/>
                <a:cs typeface="Arial" charset="0"/>
              </a:rPr>
              <a:t>результативности</a:t>
            </a:r>
            <a:r>
              <a:rPr lang="ru-RU" sz="2100" smtClean="0">
                <a:latin typeface="Arial" charset="0"/>
                <a:cs typeface="Arial" charset="0"/>
              </a:rPr>
              <a:t> </a:t>
            </a:r>
            <a:r>
              <a:rPr lang="ru-RU" sz="2100" dirty="0" smtClean="0">
                <a:latin typeface="Arial" charset="0"/>
                <a:cs typeface="Arial" charset="0"/>
              </a:rPr>
              <a:t>образовательного процесса ДОО;</a:t>
            </a:r>
          </a:p>
          <a:p>
            <a:pPr marL="180975" indent="-180975" algn="just">
              <a:spcBef>
                <a:spcPts val="1800"/>
              </a:spcBef>
              <a:defRPr/>
            </a:pPr>
            <a:r>
              <a:rPr lang="ru-RU" sz="2100" dirty="0" smtClean="0">
                <a:latin typeface="Arial" charset="0"/>
                <a:cs typeface="Arial" charset="0"/>
              </a:rPr>
              <a:t>способствует </a:t>
            </a:r>
            <a:r>
              <a:rPr lang="ru-RU" sz="2100" b="1" dirty="0" smtClean="0">
                <a:latin typeface="Arial" charset="0"/>
                <a:cs typeface="Arial" charset="0"/>
              </a:rPr>
              <a:t>повышению профессиональной компетенции педагогов</a:t>
            </a:r>
            <a:r>
              <a:rPr lang="ru-RU" sz="2100" dirty="0" smtClean="0">
                <a:latin typeface="Arial" charset="0"/>
                <a:cs typeface="Arial" charset="0"/>
              </a:rPr>
              <a:t>, является </a:t>
            </a:r>
            <a:r>
              <a:rPr lang="ru-RU" sz="2100" b="1" dirty="0" smtClean="0">
                <a:latin typeface="Arial" charset="0"/>
                <a:cs typeface="Arial" charset="0"/>
              </a:rPr>
              <a:t>опосредованным условием стимулирующим эффективность деятельности педагогов и руководителей ДОО</a:t>
            </a:r>
            <a:r>
              <a:rPr lang="ru-RU" sz="2100" dirty="0" smtClean="0">
                <a:latin typeface="Arial" charset="0"/>
                <a:cs typeface="Arial" charset="0"/>
              </a:rPr>
              <a:t>;</a:t>
            </a:r>
          </a:p>
          <a:p>
            <a:pPr marL="180975" indent="-180975" algn="just">
              <a:spcBef>
                <a:spcPts val="1800"/>
              </a:spcBef>
              <a:defRPr/>
            </a:pPr>
            <a:r>
              <a:rPr lang="ru-RU" sz="2100" dirty="0" smtClean="0">
                <a:latin typeface="Arial" charset="0"/>
                <a:cs typeface="Arial" charset="0"/>
              </a:rPr>
              <a:t>позволяет осуществлять </a:t>
            </a:r>
            <a:r>
              <a:rPr lang="ru-RU" sz="2100" b="1" dirty="0" smtClean="0">
                <a:latin typeface="Arial" charset="0"/>
                <a:cs typeface="Arial" charset="0"/>
              </a:rPr>
              <a:t>оценку состояния и содержания </a:t>
            </a:r>
            <a:r>
              <a:rPr lang="ru-RU" sz="2100" dirty="0" smtClean="0">
                <a:latin typeface="Arial" charset="0"/>
                <a:cs typeface="Arial" charset="0"/>
              </a:rPr>
              <a:t>образовательного процесса,</a:t>
            </a:r>
            <a:r>
              <a:rPr lang="ru-RU" sz="2100" b="1" dirty="0" smtClean="0">
                <a:latin typeface="Arial" charset="0"/>
                <a:cs typeface="Arial" charset="0"/>
              </a:rPr>
              <a:t> обновления его</a:t>
            </a:r>
            <a:r>
              <a:rPr lang="ru-RU" sz="2100" dirty="0" smtClean="0">
                <a:latin typeface="Arial" charset="0"/>
                <a:cs typeface="Arial" charset="0"/>
              </a:rPr>
              <a:t>, дает возможность </a:t>
            </a:r>
            <a:r>
              <a:rPr lang="ru-RU" sz="2100" b="1" dirty="0" smtClean="0">
                <a:latin typeface="Arial" charset="0"/>
                <a:cs typeface="Arial" charset="0"/>
              </a:rPr>
              <a:t>спрогнозировать перспективу развития ДОО</a:t>
            </a:r>
            <a:r>
              <a:rPr lang="ru-RU" sz="2100" dirty="0" smtClean="0">
                <a:latin typeface="Arial" charset="0"/>
                <a:cs typeface="Arial" charset="0"/>
              </a:rPr>
              <a:t>.</a:t>
            </a:r>
            <a:r>
              <a:rPr lang="ru-RU" sz="2100" b="1" dirty="0" smtClean="0">
                <a:latin typeface="Arial" charset="0"/>
                <a:cs typeface="Arial" charset="0"/>
              </a:rPr>
              <a:t> </a:t>
            </a:r>
            <a:endParaRPr lang="ru-RU" sz="2100" dirty="0" smtClean="0"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87624" y="404664"/>
            <a:ext cx="771353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Выводы: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836613"/>
            <a:ext cx="6059488" cy="581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4400" kern="0">
                <a:solidFill>
                  <a:srgbClr val="284C6A"/>
                </a:solidFill>
                <a:latin typeface="+mj-lt"/>
                <a:ea typeface="+mj-ea"/>
                <a:cs typeface="+mj-cs"/>
              </a:rPr>
              <a:t>  </a:t>
            </a:r>
            <a:endParaRPr lang="ru-RU" sz="4400" kern="0" dirty="0">
              <a:solidFill>
                <a:srgbClr val="284C6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051" y="1340769"/>
            <a:ext cx="70623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СПАСИБО</a:t>
            </a:r>
          </a:p>
          <a:p>
            <a:pPr algn="ctr">
              <a:defRPr/>
            </a:pP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ЗА </a:t>
            </a:r>
            <a:endParaRPr lang="ru-RU" sz="5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ВНИМАНИЕ</a:t>
            </a:r>
            <a:r>
              <a:rPr lang="ru-RU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subTitle" idx="1"/>
          </p:nvPr>
        </p:nvSpPr>
        <p:spPr>
          <a:xfrm>
            <a:off x="1116013" y="1500188"/>
            <a:ext cx="7704137" cy="4929187"/>
          </a:xfrm>
        </p:spPr>
        <p:txBody>
          <a:bodyPr>
            <a:normAutofit lnSpcReduction="10000"/>
          </a:bodyPr>
          <a:lstStyle/>
          <a:p>
            <a:pPr marL="180975" indent="-180975" algn="just">
              <a:lnSpc>
                <a:spcPct val="110000"/>
              </a:lnSpc>
              <a:spcBef>
                <a:spcPts val="1800"/>
              </a:spcBef>
            </a:pPr>
            <a:r>
              <a:rPr lang="ru-RU" sz="2200" smtClean="0">
                <a:latin typeface="Arial" pitchFamily="34" charset="0"/>
                <a:cs typeface="Arial" pitchFamily="34" charset="0"/>
              </a:rPr>
              <a:t>Федеральный закон от 21 декабря 2012 года № 273-ФЗ </a:t>
            </a:r>
            <a:r>
              <a:rPr lang="ru-RU" sz="2200" b="1" smtClean="0">
                <a:latin typeface="Arial" pitchFamily="34" charset="0"/>
                <a:cs typeface="Arial" pitchFamily="34" charset="0"/>
              </a:rPr>
              <a:t>«Об образовании в Российской Федерации».   </a:t>
            </a:r>
          </a:p>
          <a:p>
            <a:pPr marL="180975" indent="-180975" algn="just">
              <a:lnSpc>
                <a:spcPct val="110000"/>
              </a:lnSpc>
              <a:spcBef>
                <a:spcPts val="1800"/>
              </a:spcBef>
            </a:pPr>
            <a:r>
              <a:rPr lang="ru-RU" sz="2200" b="1" smtClean="0">
                <a:latin typeface="Arial" pitchFamily="34" charset="0"/>
                <a:cs typeface="Arial" pitchFamily="34" charset="0"/>
              </a:rPr>
              <a:t>«Федеральный государственный образовательный стандарт дошкольного образования»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 (утвержден  приказом Минобрнауки России №1155 от 17 октября 2013, регистрация в Минюсте РФ от 14 ноября 2013). </a:t>
            </a:r>
          </a:p>
          <a:p>
            <a:pPr marL="180975" indent="-180975" algn="just">
              <a:lnSpc>
                <a:spcPct val="110000"/>
              </a:lnSpc>
              <a:spcBef>
                <a:spcPts val="1800"/>
              </a:spcBef>
            </a:pPr>
            <a:r>
              <a:rPr lang="ru-RU" sz="22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smtClean="0">
                <a:latin typeface="Arial" pitchFamily="34" charset="0"/>
                <a:cs typeface="Arial" pitchFamily="34" charset="0"/>
              </a:rPr>
              <a:t>«Порядок организации и осуществления образовательной деятельности по образовательным программам дошкольного образования»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(утвержден  приказом Минобрнауки России № 1014 от 30 августа, регистрация в Минюсте 26 сентября 2013).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260648"/>
            <a:ext cx="771353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Мониторинг базируется на следующих нормативных документах ФГОС ДО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042988" y="1214438"/>
            <a:ext cx="7777162" cy="5143500"/>
          </a:xfrm>
        </p:spPr>
        <p:txBody>
          <a:bodyPr/>
          <a:lstStyle/>
          <a:p>
            <a:pPr algn="just"/>
            <a:r>
              <a:rPr lang="ru-RU" sz="2000" smtClean="0">
                <a:latin typeface="Arial" pitchFamily="34" charset="0"/>
                <a:cs typeface="Arial" pitchFamily="34" charset="0"/>
              </a:rPr>
              <a:t>Предметом регулирования Стандарта являются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отношения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в сфере  образования, возникающие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при реализации основной образовательной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программы дошкольного образования (далее – Программа).Образовательная деятельность по Программе осуществляется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организациями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, осуществляющими образовательную деятельность (далее -  Организация).</a:t>
            </a:r>
          </a:p>
          <a:p>
            <a:pPr algn="just"/>
            <a:r>
              <a:rPr lang="ru-RU" sz="2000" smtClean="0">
                <a:latin typeface="Arial" pitchFamily="34" charset="0"/>
                <a:cs typeface="Arial" pitchFamily="34" charset="0"/>
              </a:rPr>
              <a:t>В реализации Программы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участвуют дети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, их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родители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(законные представители),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педагогические работники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и их представители,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Организации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, федеральные государственные органы, органы государственной власти субъектов Российской Федерации,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органы местного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самоуправления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, работодатели и их объединения.</a:t>
            </a:r>
          </a:p>
          <a:p>
            <a:pPr algn="just"/>
            <a:r>
              <a:rPr lang="ru-RU" sz="2000" smtClean="0">
                <a:latin typeface="Arial" pitchFamily="34" charset="0"/>
                <a:cs typeface="Arial" pitchFamily="34" charset="0"/>
              </a:rPr>
              <a:t>(п.1.1.,п.1.2.под п.2. «Федеральный государственный образовательный стандарт дошкольного образования» (приказ  Минобрнауки России № 1155 от 17 октября 2013). </a:t>
            </a:r>
          </a:p>
          <a:p>
            <a:pPr algn="just"/>
            <a:endParaRPr lang="ru-RU" sz="2000" smtClean="0">
              <a:latin typeface="Arial" pitchFamily="34" charset="0"/>
            </a:endParaRPr>
          </a:p>
          <a:p>
            <a:pPr algn="just"/>
            <a:endParaRPr lang="ru-RU" sz="200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ФГОС ДО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1187450" y="1196975"/>
            <a:ext cx="7632700" cy="5429250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ru-RU" sz="2400" smtClean="0">
                <a:latin typeface="Arial" pitchFamily="34" charset="0"/>
              </a:rPr>
              <a:t>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При реализации Программы  может проводиться оценка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индивидуального развития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детей. Оценка проводится педагогическим работником 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в рамках педагогической диагностики (оценки индивидуального развития детей дошкольного возраста, связанной с оценкой эффективности педагогических действий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 и лежащей в основе их планирования).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ru-RU" sz="2000" smtClean="0">
                <a:latin typeface="Arial" pitchFamily="34" charset="0"/>
                <a:cs typeface="Arial" pitchFamily="34" charset="0"/>
              </a:rPr>
              <a:t>Результаты 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педагогической диагностики (мониторинга)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могут использоваться для решения следующих образовательных задач: индивидуализации образования и оптимизации работы с группой детей.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ru-RU" sz="2000" smtClean="0">
                <a:latin typeface="Arial" pitchFamily="34" charset="0"/>
                <a:cs typeface="Arial" pitchFamily="34" charset="0"/>
              </a:rPr>
              <a:t>(п.3.2.3. «Федеральный государственный образовательный стандарт дошкольного образования» приказ Минобрнауки РФ №1155 от 17. 10. 2013).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15616" y="260648"/>
            <a:ext cx="771353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ФГОС ДО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1187450" y="1268413"/>
            <a:ext cx="7499350" cy="4800600"/>
          </a:xfrm>
        </p:spPr>
        <p:txBody>
          <a:bodyPr>
            <a:normAutofit lnSpcReduction="10000"/>
          </a:bodyPr>
          <a:lstStyle/>
          <a:p>
            <a:pPr marL="0" indent="82550" algn="just">
              <a:lnSpc>
                <a:spcPct val="110000"/>
              </a:lnSpc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Условия, необходимые для создания социальной ситуации развития детей, соответствующей специфике дошкольного возраста, предполагают: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defRPr/>
            </a:pPr>
            <a:r>
              <a:rPr lang="ru-RU" sz="2400" b="1" dirty="0" smtClean="0">
                <a:latin typeface="Arial" charset="0"/>
                <a:cs typeface="Arial" charset="0"/>
              </a:rPr>
              <a:t>построение</a:t>
            </a:r>
            <a:r>
              <a:rPr lang="ru-RU" sz="2400" dirty="0" smtClean="0">
                <a:latin typeface="Arial" charset="0"/>
                <a:cs typeface="Arial" charset="0"/>
              </a:rPr>
              <a:t> вариативного </a:t>
            </a:r>
            <a:r>
              <a:rPr lang="ru-RU" sz="2400" b="1" dirty="0" smtClean="0">
                <a:latin typeface="Arial" charset="0"/>
                <a:cs typeface="Arial" charset="0"/>
              </a:rPr>
              <a:t>развивающего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latin typeface="Arial" charset="0"/>
                <a:cs typeface="Arial" charset="0"/>
              </a:rPr>
              <a:t>образования</a:t>
            </a:r>
            <a:r>
              <a:rPr lang="ru-RU" sz="2400" dirty="0" smtClean="0">
                <a:latin typeface="Arial" charset="0"/>
                <a:cs typeface="Arial" charset="0"/>
              </a:rPr>
              <a:t>, ориентированного на </a:t>
            </a:r>
            <a:r>
              <a:rPr lang="ru-RU" sz="2400" b="1" dirty="0" smtClean="0">
                <a:latin typeface="Arial" charset="0"/>
                <a:cs typeface="Arial" charset="0"/>
              </a:rPr>
              <a:t>зону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latin typeface="Arial" charset="0"/>
                <a:cs typeface="Arial" charset="0"/>
              </a:rPr>
              <a:t>ближайшего развития каждого ребенка</a:t>
            </a:r>
            <a:r>
              <a:rPr lang="ru-RU" sz="2400" dirty="0" smtClean="0">
                <a:latin typeface="Arial" charset="0"/>
                <a:cs typeface="Arial" charset="0"/>
              </a:rPr>
              <a:t>, </a:t>
            </a:r>
            <a:r>
              <a:rPr lang="ru-RU" sz="2400" b="1" dirty="0" smtClean="0">
                <a:latin typeface="Arial" charset="0"/>
                <a:cs typeface="Arial" charset="0"/>
              </a:rPr>
              <a:t>через…оценку индивидуального развития детей</a:t>
            </a:r>
            <a:r>
              <a:rPr lang="ru-RU" sz="2400" dirty="0" smtClean="0">
                <a:latin typeface="Arial" charset="0"/>
                <a:cs typeface="Arial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(п.3.2.5.под п.4 «Федеральный государственный образовательный стандарт дошкольного образования» приказ </a:t>
            </a:r>
            <a:r>
              <a:rPr lang="ru-RU" sz="2400" dirty="0" err="1" smtClean="0">
                <a:latin typeface="Arial" charset="0"/>
                <a:cs typeface="Arial" charset="0"/>
              </a:rPr>
              <a:t>Минобрнауки</a:t>
            </a:r>
            <a:r>
              <a:rPr lang="ru-RU" sz="2400" dirty="0" smtClean="0">
                <a:latin typeface="Arial" charset="0"/>
                <a:cs typeface="Arial" charset="0"/>
              </a:rPr>
              <a:t> РФ № 1155 от 17. 10. 2013).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2400" dirty="0" smtClean="0">
              <a:latin typeface="Arial" charset="0"/>
            </a:endParaRPr>
          </a:p>
          <a:p>
            <a:pPr>
              <a:defRPr/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15616" y="260648"/>
            <a:ext cx="771353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ФГОС ДО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0"/>
          <p:cNvGrpSpPr>
            <a:grpSpLocks/>
          </p:cNvGrpSpPr>
          <p:nvPr/>
        </p:nvGrpSpPr>
        <p:grpSpPr bwMode="auto">
          <a:xfrm>
            <a:off x="1258888" y="1143000"/>
            <a:ext cx="7296150" cy="5414963"/>
            <a:chOff x="1017870" y="476672"/>
            <a:chExt cx="7154530" cy="496843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43608" y="476672"/>
              <a:ext cx="3168352" cy="15121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Мониторинг достижения ребенком планируемых результатов освоения программы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(Н.Е. </a:t>
              </a:r>
              <a:r>
                <a:rPr lang="ru-RU" dirty="0" err="1"/>
                <a:t>Веракса</a:t>
              </a:r>
              <a:r>
                <a:rPr lang="ru-RU" dirty="0"/>
                <a:t>, А.Н. </a:t>
              </a:r>
              <a:r>
                <a:rPr lang="ru-RU" dirty="0" err="1"/>
                <a:t>Веракса</a:t>
              </a:r>
              <a:r>
                <a:rPr lang="ru-RU" dirty="0"/>
                <a:t>)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476672"/>
              <a:ext cx="3168352" cy="15121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Мониторинг  качества освоения программ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(Ю.А. </a:t>
              </a:r>
              <a:r>
                <a:rPr lang="ru-RU" dirty="0" err="1"/>
                <a:t>Афонькина</a:t>
              </a:r>
              <a:r>
                <a:rPr lang="ru-RU" dirty="0"/>
                <a:t>)</a:t>
              </a:r>
            </a:p>
          </p:txBody>
        </p:sp>
        <p:sp>
          <p:nvSpPr>
            <p:cNvPr id="6" name="Стрелка вверх 5"/>
            <p:cNvSpPr/>
            <p:nvPr/>
          </p:nvSpPr>
          <p:spPr>
            <a:xfrm>
              <a:off x="1954437" y="2311927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Системность</a:t>
              </a:r>
            </a:p>
          </p:txBody>
        </p:sp>
        <p:sp>
          <p:nvSpPr>
            <p:cNvPr id="7" name="Стрелка вверх 6"/>
            <p:cNvSpPr/>
            <p:nvPr/>
          </p:nvSpPr>
          <p:spPr>
            <a:xfrm>
              <a:off x="3285648" y="2246383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Полнота</a:t>
              </a:r>
            </a:p>
          </p:txBody>
        </p:sp>
        <p:sp>
          <p:nvSpPr>
            <p:cNvPr id="8" name="Стрелка вверх 7"/>
            <p:cNvSpPr/>
            <p:nvPr/>
          </p:nvSpPr>
          <p:spPr>
            <a:xfrm>
              <a:off x="4686923" y="2246383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/>
                <a:t>Прогностичность</a:t>
              </a:r>
              <a:endParaRPr lang="ru-RU" dirty="0"/>
            </a:p>
          </p:txBody>
        </p:sp>
        <p:sp>
          <p:nvSpPr>
            <p:cNvPr id="9" name="Стрелка вверх 8"/>
            <p:cNvSpPr/>
            <p:nvPr/>
          </p:nvSpPr>
          <p:spPr>
            <a:xfrm>
              <a:off x="6088198" y="2246383"/>
              <a:ext cx="720080" cy="259228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Экономичность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17870" y="5085292"/>
              <a:ext cx="7087078" cy="35981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/>
                <a:t>Критерии анализа методик мониторинга</a:t>
              </a:r>
            </a:p>
          </p:txBody>
        </p:sp>
      </p:grpSp>
      <p:sp>
        <p:nvSpPr>
          <p:cNvPr id="13" name="Прямоугольник 12"/>
          <p:cNvSpPr/>
          <p:nvPr/>
        </p:nvSpPr>
        <p:spPr bwMode="auto">
          <a:xfrm>
            <a:off x="1115616" y="260648"/>
            <a:ext cx="771353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Виды  мониторинга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6" name="Group 30"/>
          <p:cNvGraphicFramePr>
            <a:graphicFrameLocks noGrp="1"/>
          </p:cNvGraphicFramePr>
          <p:nvPr/>
        </p:nvGraphicFramePr>
        <p:xfrm>
          <a:off x="1143000" y="1000125"/>
          <a:ext cx="7704138" cy="61201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2250"/>
                <a:gridCol w="1628775"/>
                <a:gridCol w="2043113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Критерии анализа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Методика Вераксы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Методика Афонькиной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Системность: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Получение комплексной информации о педагогическом процессе ДОУ и развитии каждого ребенка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Полнота: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возрастных категорий детей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 Прогностичность:</a:t>
                      </a:r>
                      <a:endParaRPr kumimoji="0" lang="ru-RU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Экономичность:</a:t>
                      </a:r>
                      <a:endParaRPr kumimoji="0" lang="ru-RU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Требует большого количества педагогов, участвующих в мониторинге, центральная роль психолога, сложный механизм подсчета баллов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1115616" y="260648"/>
            <a:ext cx="7713538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</a:rPr>
              <a:t>Критерии анализа методик мониторинга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1667</TotalTime>
  <Words>2427</Words>
  <Application>Microsoft Office PowerPoint</Application>
  <PresentationFormat>Экран (4:3)</PresentationFormat>
  <Paragraphs>565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Schoolbook</vt:lpstr>
      <vt:lpstr>Corbel</vt:lpstr>
      <vt:lpstr>Times New Roman</vt:lpstr>
      <vt:lpstr>Wingdings</vt:lpstr>
      <vt:lpstr>Wingdings 2</vt:lpstr>
      <vt:lpstr>Эркер</vt:lpstr>
      <vt:lpstr> ОРГАНИЗАЦИЯ ПЕДАГОГИЧЕСКОГО МОНИТОРИНГА В ДОУ В СООТВЕТСТВИИ С ФГОС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PC-2</dc:creator>
  <cp:lastModifiedBy>Ленчик</cp:lastModifiedBy>
  <cp:revision>215</cp:revision>
  <dcterms:created xsi:type="dcterms:W3CDTF">2013-12-03T09:03:37Z</dcterms:created>
  <dcterms:modified xsi:type="dcterms:W3CDTF">2016-03-21T16:04:13Z</dcterms:modified>
</cp:coreProperties>
</file>